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Baskerville Display PT Bold" charset="1" panose="02030702080406020203"/>
      <p:regular r:id="rId19"/>
    </p:embeddedFont>
    <p:embeddedFont>
      <p:font typeface="Times New Roman Bold" charset="1" panose="02030802070405020303"/>
      <p:regular r:id="rId20"/>
    </p:embeddedFont>
    <p:embeddedFont>
      <p:font typeface="Times New Roman" charset="1" panose="02030502070405020303"/>
      <p:regular r:id="rId21"/>
    </p:embeddedFont>
    <p:embeddedFont>
      <p:font typeface="Public Sans" charset="1" panose="00000000000000000000"/>
      <p:regular r:id="rId22"/>
    </p:embeddedFont>
    <p:embeddedFont>
      <p:font typeface="Public Sans Bold" charset="1" panose="00000000000000000000"/>
      <p:regular r:id="rId23"/>
    </p:embeddedFont>
    <p:embeddedFont>
      <p:font typeface="Baskerville Display PT" charset="1" panose="02030602080406020203"/>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 Id="rId4" Target="../media/image21.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jpeg" Type="http://schemas.openxmlformats.org/officeDocument/2006/relationships/image"/><Relationship Id="rId5"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E1B1B"/>
        </a:solidFill>
      </p:bgPr>
    </p:bg>
    <p:spTree>
      <p:nvGrpSpPr>
        <p:cNvPr id="1" name=""/>
        <p:cNvGrpSpPr/>
        <p:nvPr/>
      </p:nvGrpSpPr>
      <p:grpSpPr>
        <a:xfrm>
          <a:off x="0" y="0"/>
          <a:ext cx="0" cy="0"/>
          <a:chOff x="0" y="0"/>
          <a:chExt cx="0" cy="0"/>
        </a:xfrm>
      </p:grpSpPr>
      <p:grpSp>
        <p:nvGrpSpPr>
          <p:cNvPr name="Group 2" id="2"/>
          <p:cNvGrpSpPr/>
          <p:nvPr/>
        </p:nvGrpSpPr>
        <p:grpSpPr>
          <a:xfrm rot="0">
            <a:off x="-3854849" y="-4690741"/>
            <a:ext cx="11584761" cy="1158476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CF4">
                <a:alpha val="6667"/>
              </a:srgbClr>
            </a:solidFill>
          </p:spPr>
        </p:sp>
        <p:sp>
          <p:nvSpPr>
            <p:cNvPr name="TextBox 4" id="4"/>
            <p:cNvSpPr txBox="true"/>
            <p:nvPr/>
          </p:nvSpPr>
          <p:spPr>
            <a:xfrm>
              <a:off x="76200" y="76200"/>
              <a:ext cx="660400" cy="660400"/>
            </a:xfrm>
            <a:prstGeom prst="rect">
              <a:avLst/>
            </a:prstGeom>
          </p:spPr>
          <p:txBody>
            <a:bodyPr anchor="ctr" rtlCol="false" tIns="50800" lIns="50800" bIns="50800" rIns="50800"/>
            <a:lstStyle/>
            <a:p>
              <a:pPr algn="l" marL="0" indent="0" lvl="0">
                <a:lnSpc>
                  <a:spcPts val="2879"/>
                </a:lnSpc>
                <a:spcBef>
                  <a:spcPct val="0"/>
                </a:spcBef>
              </a:pPr>
            </a:p>
          </p:txBody>
        </p:sp>
      </p:grpSp>
      <p:sp>
        <p:nvSpPr>
          <p:cNvPr name="AutoShape 5" id="5"/>
          <p:cNvSpPr/>
          <p:nvPr/>
        </p:nvSpPr>
        <p:spPr>
          <a:xfrm>
            <a:off x="774347" y="535904"/>
            <a:ext cx="16139196" cy="0"/>
          </a:xfrm>
          <a:prstGeom prst="line">
            <a:avLst/>
          </a:prstGeom>
          <a:ln cap="flat" w="19050">
            <a:solidFill>
              <a:srgbClr val="FFFCF4"/>
            </a:solidFill>
            <a:prstDash val="solid"/>
            <a:headEnd type="none" len="sm" w="sm"/>
            <a:tailEnd type="none" len="sm" w="sm"/>
          </a:ln>
        </p:spPr>
      </p:sp>
      <p:sp>
        <p:nvSpPr>
          <p:cNvPr name="Freeform 6" id="6"/>
          <p:cNvSpPr/>
          <p:nvPr/>
        </p:nvSpPr>
        <p:spPr>
          <a:xfrm flipH="false" flipV="false" rot="0">
            <a:off x="16913543" y="0"/>
            <a:ext cx="922084" cy="230521"/>
          </a:xfrm>
          <a:custGeom>
            <a:avLst/>
            <a:gdLst/>
            <a:ahLst/>
            <a:cxnLst/>
            <a:rect r="r" b="b" t="t" l="l"/>
            <a:pathLst>
              <a:path h="230521" w="922084">
                <a:moveTo>
                  <a:pt x="0" y="0"/>
                </a:moveTo>
                <a:lnTo>
                  <a:pt x="922084" y="0"/>
                </a:lnTo>
                <a:lnTo>
                  <a:pt x="922084" y="230521"/>
                </a:lnTo>
                <a:lnTo>
                  <a:pt x="0" y="230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4183048"/>
            <a:ext cx="11337319" cy="6103952"/>
          </a:xfrm>
          <a:custGeom>
            <a:avLst/>
            <a:gdLst/>
            <a:ahLst/>
            <a:cxnLst/>
            <a:rect r="r" b="b" t="t" l="l"/>
            <a:pathLst>
              <a:path h="6103952" w="11337319">
                <a:moveTo>
                  <a:pt x="0" y="0"/>
                </a:moveTo>
                <a:lnTo>
                  <a:pt x="11337319" y="0"/>
                </a:lnTo>
                <a:lnTo>
                  <a:pt x="11337319" y="6103952"/>
                </a:lnTo>
                <a:lnTo>
                  <a:pt x="0" y="6103952"/>
                </a:lnTo>
                <a:lnTo>
                  <a:pt x="0" y="0"/>
                </a:lnTo>
                <a:close/>
              </a:path>
            </a:pathLst>
          </a:custGeom>
          <a:blipFill>
            <a:blip r:embed="rId4">
              <a:alphaModFix amt="84000"/>
            </a:blip>
            <a:stretch>
              <a:fillRect l="0" t="-10197" r="0" b="-13782"/>
            </a:stretch>
          </a:blipFill>
        </p:spPr>
      </p:sp>
      <p:sp>
        <p:nvSpPr>
          <p:cNvPr name="TextBox 8" id="8"/>
          <p:cNvSpPr txBox="true"/>
          <p:nvPr/>
        </p:nvSpPr>
        <p:spPr>
          <a:xfrm rot="0">
            <a:off x="559836" y="535904"/>
            <a:ext cx="17857326" cy="5372100"/>
          </a:xfrm>
          <a:prstGeom prst="rect">
            <a:avLst/>
          </a:prstGeom>
        </p:spPr>
        <p:txBody>
          <a:bodyPr anchor="t" rtlCol="false" tIns="0" lIns="0" bIns="0" rIns="0">
            <a:spAutoFit/>
          </a:bodyPr>
          <a:lstStyle/>
          <a:p>
            <a:pPr algn="ctr">
              <a:lnSpc>
                <a:spcPts val="14138"/>
              </a:lnSpc>
            </a:pPr>
            <a:r>
              <a:rPr lang="en-US" b="true" sz="11782" spc="58">
                <a:solidFill>
                  <a:srgbClr val="FFFCF4"/>
                </a:solidFill>
                <a:latin typeface="Baskerville Display PT Bold"/>
                <a:ea typeface="Baskerville Display PT Bold"/>
                <a:cs typeface="Baskerville Display PT Bold"/>
                <a:sym typeface="Baskerville Display PT Bold"/>
              </a:rPr>
              <a:t>Title: The Role Of Women in Tech  Industry</a:t>
            </a:r>
          </a:p>
          <a:p>
            <a:pPr algn="ctr">
              <a:lnSpc>
                <a:spcPts val="14138"/>
              </a:lnSpc>
            </a:pPr>
          </a:p>
        </p:txBody>
      </p:sp>
      <p:sp>
        <p:nvSpPr>
          <p:cNvPr name="TextBox 9" id="9"/>
          <p:cNvSpPr txBox="true"/>
          <p:nvPr/>
        </p:nvSpPr>
        <p:spPr>
          <a:xfrm rot="0">
            <a:off x="8210482" y="9403113"/>
            <a:ext cx="11697710" cy="883887"/>
          </a:xfrm>
          <a:prstGeom prst="rect">
            <a:avLst/>
          </a:prstGeom>
        </p:spPr>
        <p:txBody>
          <a:bodyPr anchor="t" rtlCol="false" tIns="0" lIns="0" bIns="0" rIns="0">
            <a:spAutoFit/>
          </a:bodyPr>
          <a:lstStyle/>
          <a:p>
            <a:pPr algn="ctr">
              <a:lnSpc>
                <a:spcPts val="6406"/>
              </a:lnSpc>
            </a:pPr>
            <a:r>
              <a:rPr lang="en-US" sz="4576" b="true">
                <a:solidFill>
                  <a:srgbClr val="FFFCF4"/>
                </a:solidFill>
                <a:latin typeface="Times New Roman Bold"/>
                <a:ea typeface="Times New Roman Bold"/>
                <a:cs typeface="Times New Roman Bold"/>
                <a:sym typeface="Times New Roman Bold"/>
              </a:rPr>
              <a:t>Presented by: Vaishnavi Gaidhane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E1B1B"/>
        </a:solidFill>
      </p:bgPr>
    </p:bg>
    <p:spTree>
      <p:nvGrpSpPr>
        <p:cNvPr id="1" name=""/>
        <p:cNvGrpSpPr/>
        <p:nvPr/>
      </p:nvGrpSpPr>
      <p:grpSpPr>
        <a:xfrm>
          <a:off x="0" y="0"/>
          <a:ext cx="0" cy="0"/>
          <a:chOff x="0" y="0"/>
          <a:chExt cx="0" cy="0"/>
        </a:xfrm>
      </p:grpSpPr>
      <p:sp>
        <p:nvSpPr>
          <p:cNvPr name="AutoShape 2" id="2"/>
          <p:cNvSpPr/>
          <p:nvPr/>
        </p:nvSpPr>
        <p:spPr>
          <a:xfrm>
            <a:off x="687907" y="2234933"/>
            <a:ext cx="16018947" cy="0"/>
          </a:xfrm>
          <a:prstGeom prst="line">
            <a:avLst/>
          </a:prstGeom>
          <a:ln cap="flat" w="19050">
            <a:solidFill>
              <a:srgbClr val="FFFCF4"/>
            </a:solidFill>
            <a:prstDash val="solid"/>
            <a:headEnd type="none" len="sm" w="sm"/>
            <a:tailEnd type="none" len="sm" w="sm"/>
          </a:ln>
        </p:spPr>
      </p:sp>
      <p:sp>
        <p:nvSpPr>
          <p:cNvPr name="Freeform 3" id="3"/>
          <p:cNvSpPr/>
          <p:nvPr/>
        </p:nvSpPr>
        <p:spPr>
          <a:xfrm flipH="false" flipV="false" rot="0">
            <a:off x="15840631" y="1746878"/>
            <a:ext cx="1013488" cy="253372"/>
          </a:xfrm>
          <a:custGeom>
            <a:avLst/>
            <a:gdLst/>
            <a:ahLst/>
            <a:cxnLst/>
            <a:rect r="r" b="b" t="t" l="l"/>
            <a:pathLst>
              <a:path h="253372" w="1013488">
                <a:moveTo>
                  <a:pt x="0" y="0"/>
                </a:moveTo>
                <a:lnTo>
                  <a:pt x="1013488" y="0"/>
                </a:lnTo>
                <a:lnTo>
                  <a:pt x="1013488" y="253372"/>
                </a:lnTo>
                <a:lnTo>
                  <a:pt x="0" y="2533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263334" y="5206516"/>
            <a:ext cx="9190632" cy="919063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CF4">
                <a:alpha val="6667"/>
              </a:srgbClr>
            </a:solidFill>
          </p:spPr>
        </p:sp>
        <p:sp>
          <p:nvSpPr>
            <p:cNvPr name="TextBox 6" id="6"/>
            <p:cNvSpPr txBox="true"/>
            <p:nvPr/>
          </p:nvSpPr>
          <p:spPr>
            <a:xfrm>
              <a:off x="76200" y="76200"/>
              <a:ext cx="660400" cy="660400"/>
            </a:xfrm>
            <a:prstGeom prst="rect">
              <a:avLst/>
            </a:prstGeom>
          </p:spPr>
          <p:txBody>
            <a:bodyPr anchor="ctr" rtlCol="false" tIns="50800" lIns="50800" bIns="50800" rIns="50800"/>
            <a:lstStyle/>
            <a:p>
              <a:pPr algn="l" marL="0" indent="0" lvl="0">
                <a:lnSpc>
                  <a:spcPts val="2879"/>
                </a:lnSpc>
                <a:spcBef>
                  <a:spcPct val="0"/>
                </a:spcBef>
              </a:pPr>
            </a:p>
          </p:txBody>
        </p:sp>
      </p:grpSp>
      <p:sp>
        <p:nvSpPr>
          <p:cNvPr name="TextBox 7" id="7"/>
          <p:cNvSpPr txBox="true"/>
          <p:nvPr/>
        </p:nvSpPr>
        <p:spPr>
          <a:xfrm rot="0">
            <a:off x="1788611" y="523875"/>
            <a:ext cx="10597391" cy="1009650"/>
          </a:xfrm>
          <a:prstGeom prst="rect">
            <a:avLst/>
          </a:prstGeom>
        </p:spPr>
        <p:txBody>
          <a:bodyPr anchor="t" rtlCol="false" tIns="0" lIns="0" bIns="0" rIns="0">
            <a:spAutoFit/>
          </a:bodyPr>
          <a:lstStyle/>
          <a:p>
            <a:pPr algn="ctr" marL="0" indent="0" lvl="0">
              <a:lnSpc>
                <a:spcPts val="7956"/>
              </a:lnSpc>
              <a:spcBef>
                <a:spcPct val="0"/>
              </a:spcBef>
            </a:pPr>
            <a:r>
              <a:rPr lang="en-US" sz="6630" spc="-198">
                <a:solidFill>
                  <a:srgbClr val="FFFCF4"/>
                </a:solidFill>
                <a:latin typeface="Baskerville Display PT"/>
                <a:ea typeface="Baskerville Display PT"/>
                <a:cs typeface="Baskerville Display PT"/>
                <a:sym typeface="Baskerville Display PT"/>
              </a:rPr>
              <a:t>How To Support Women In IT</a:t>
            </a:r>
          </a:p>
        </p:txBody>
      </p:sp>
      <p:sp>
        <p:nvSpPr>
          <p:cNvPr name="TextBox 8" id="8"/>
          <p:cNvSpPr txBox="true"/>
          <p:nvPr/>
        </p:nvSpPr>
        <p:spPr>
          <a:xfrm rot="0">
            <a:off x="687907" y="1400175"/>
            <a:ext cx="16751473" cy="8852433"/>
          </a:xfrm>
          <a:prstGeom prst="rect">
            <a:avLst/>
          </a:prstGeom>
        </p:spPr>
        <p:txBody>
          <a:bodyPr anchor="t" rtlCol="false" tIns="0" lIns="0" bIns="0" rIns="0">
            <a:spAutoFit/>
          </a:bodyPr>
          <a:lstStyle/>
          <a:p>
            <a:pPr algn="l">
              <a:lnSpc>
                <a:spcPts val="4951"/>
              </a:lnSpc>
            </a:pPr>
          </a:p>
          <a:p>
            <a:pPr algn="l">
              <a:lnSpc>
                <a:spcPts val="4951"/>
              </a:lnSpc>
            </a:pPr>
          </a:p>
          <a:p>
            <a:pPr algn="l">
              <a:lnSpc>
                <a:spcPts val="4951"/>
              </a:lnSpc>
            </a:pPr>
            <a:r>
              <a:rPr lang="en-US" sz="3587">
                <a:solidFill>
                  <a:srgbClr val="FFFCF4"/>
                </a:solidFill>
                <a:latin typeface="Times New Roman"/>
                <a:ea typeface="Times New Roman"/>
                <a:cs typeface="Times New Roman"/>
                <a:sym typeface="Times New Roman"/>
              </a:rPr>
              <a:t>💡 Ways to Help Women Succeed in IT:</a:t>
            </a:r>
          </a:p>
          <a:p>
            <a:pPr algn="l">
              <a:lnSpc>
                <a:spcPts val="4951"/>
              </a:lnSpc>
            </a:pPr>
          </a:p>
          <a:p>
            <a:pPr algn="l">
              <a:lnSpc>
                <a:spcPts val="4951"/>
              </a:lnSpc>
            </a:pPr>
            <a:r>
              <a:rPr lang="en-US" sz="3587">
                <a:solidFill>
                  <a:srgbClr val="FFFCF4"/>
                </a:solidFill>
                <a:latin typeface="Times New Roman"/>
                <a:ea typeface="Times New Roman"/>
                <a:cs typeface="Times New Roman"/>
                <a:sym typeface="Times New Roman"/>
              </a:rPr>
              <a:t>    ✅ Fair Pay &amp; Equal Promotions</a:t>
            </a:r>
          </a:p>
          <a:p>
            <a:pPr algn="l">
              <a:lnSpc>
                <a:spcPts val="4951"/>
              </a:lnSpc>
            </a:pPr>
          </a:p>
          <a:p>
            <a:pPr algn="l">
              <a:lnSpc>
                <a:spcPts val="4951"/>
              </a:lnSpc>
            </a:pPr>
            <a:r>
              <a:rPr lang="en-US" sz="3587">
                <a:solidFill>
                  <a:srgbClr val="FFFCF4"/>
                </a:solidFill>
                <a:latin typeface="Times New Roman"/>
                <a:ea typeface="Times New Roman"/>
                <a:cs typeface="Times New Roman"/>
                <a:sym typeface="Times New Roman"/>
              </a:rPr>
              <a:t>    ✅ Strong Mentorship &amp; Career Guidance</a:t>
            </a:r>
          </a:p>
          <a:p>
            <a:pPr algn="l">
              <a:lnSpc>
                <a:spcPts val="4951"/>
              </a:lnSpc>
            </a:pPr>
          </a:p>
          <a:p>
            <a:pPr algn="l">
              <a:lnSpc>
                <a:spcPts val="4951"/>
              </a:lnSpc>
            </a:pPr>
            <a:r>
              <a:rPr lang="en-US" sz="3587">
                <a:solidFill>
                  <a:srgbClr val="FFFCF4"/>
                </a:solidFill>
                <a:latin typeface="Times New Roman"/>
                <a:ea typeface="Times New Roman"/>
                <a:cs typeface="Times New Roman"/>
                <a:sym typeface="Times New Roman"/>
              </a:rPr>
              <a:t>    ✅ Inclusive &amp; Respectful Work Culture</a:t>
            </a:r>
          </a:p>
          <a:p>
            <a:pPr algn="l">
              <a:lnSpc>
                <a:spcPts val="4951"/>
              </a:lnSpc>
            </a:pPr>
          </a:p>
          <a:p>
            <a:pPr algn="l">
              <a:lnSpc>
                <a:spcPts val="4951"/>
              </a:lnSpc>
            </a:pPr>
            <a:r>
              <a:rPr lang="en-US" sz="3587">
                <a:solidFill>
                  <a:srgbClr val="FFFCF4"/>
                </a:solidFill>
                <a:latin typeface="Times New Roman"/>
                <a:ea typeface="Times New Roman"/>
                <a:cs typeface="Times New Roman"/>
                <a:sym typeface="Times New Roman"/>
              </a:rPr>
              <a:t>    ✅ Flexible Work &amp; Family Support Policies</a:t>
            </a:r>
          </a:p>
          <a:p>
            <a:pPr algn="l">
              <a:lnSpc>
                <a:spcPts val="4951"/>
              </a:lnSpc>
            </a:pPr>
          </a:p>
          <a:p>
            <a:pPr algn="l">
              <a:lnSpc>
                <a:spcPts val="4951"/>
              </a:lnSpc>
            </a:pPr>
            <a:r>
              <a:rPr lang="en-US" sz="3587">
                <a:solidFill>
                  <a:srgbClr val="FFFCF4"/>
                </a:solidFill>
                <a:latin typeface="Times New Roman"/>
                <a:ea typeface="Times New Roman"/>
                <a:cs typeface="Times New Roman"/>
                <a:sym typeface="Times New Roman"/>
              </a:rPr>
              <a:t>    ✅ More Leadership &amp; Growth Opportunities</a:t>
            </a:r>
          </a:p>
          <a:p>
            <a:pPr algn="l">
              <a:lnSpc>
                <a:spcPts val="4951"/>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E1B1B"/>
        </a:solidFill>
      </p:bgPr>
    </p:bg>
    <p:spTree>
      <p:nvGrpSpPr>
        <p:cNvPr id="1" name=""/>
        <p:cNvGrpSpPr/>
        <p:nvPr/>
      </p:nvGrpSpPr>
      <p:grpSpPr>
        <a:xfrm>
          <a:off x="0" y="0"/>
          <a:ext cx="0" cy="0"/>
          <a:chOff x="0" y="0"/>
          <a:chExt cx="0" cy="0"/>
        </a:xfrm>
      </p:grpSpPr>
      <p:sp>
        <p:nvSpPr>
          <p:cNvPr name="AutoShape 2" id="2"/>
          <p:cNvSpPr/>
          <p:nvPr/>
        </p:nvSpPr>
        <p:spPr>
          <a:xfrm>
            <a:off x="1093979" y="1993540"/>
            <a:ext cx="16018947" cy="0"/>
          </a:xfrm>
          <a:prstGeom prst="line">
            <a:avLst/>
          </a:prstGeom>
          <a:ln cap="flat" w="19050">
            <a:solidFill>
              <a:srgbClr val="FFFCF4"/>
            </a:solidFill>
            <a:prstDash val="solid"/>
            <a:headEnd type="none" len="sm" w="sm"/>
            <a:tailEnd type="none" len="sm" w="sm"/>
          </a:ln>
        </p:spPr>
      </p:sp>
      <p:sp>
        <p:nvSpPr>
          <p:cNvPr name="Freeform 3" id="3"/>
          <p:cNvSpPr/>
          <p:nvPr/>
        </p:nvSpPr>
        <p:spPr>
          <a:xfrm flipH="false" flipV="false" rot="0">
            <a:off x="16798258" y="2535852"/>
            <a:ext cx="922084" cy="230521"/>
          </a:xfrm>
          <a:custGeom>
            <a:avLst/>
            <a:gdLst/>
            <a:ahLst/>
            <a:cxnLst/>
            <a:rect r="r" b="b" t="t" l="l"/>
            <a:pathLst>
              <a:path h="230521" w="922084">
                <a:moveTo>
                  <a:pt x="0" y="0"/>
                </a:moveTo>
                <a:lnTo>
                  <a:pt x="922084" y="0"/>
                </a:lnTo>
                <a:lnTo>
                  <a:pt x="922084" y="230521"/>
                </a:lnTo>
                <a:lnTo>
                  <a:pt x="0" y="230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flipV="true">
            <a:off x="6919418" y="7698998"/>
            <a:ext cx="4488859" cy="0"/>
          </a:xfrm>
          <a:prstGeom prst="line">
            <a:avLst/>
          </a:prstGeom>
          <a:ln cap="flat" w="19050">
            <a:solidFill>
              <a:srgbClr val="1E1B1B"/>
            </a:solidFill>
            <a:prstDash val="solid"/>
            <a:headEnd type="none" len="sm" w="sm"/>
            <a:tailEnd type="none" len="sm" w="sm"/>
          </a:ln>
        </p:spPr>
      </p:sp>
      <p:sp>
        <p:nvSpPr>
          <p:cNvPr name="AutoShape 5" id="5"/>
          <p:cNvSpPr/>
          <p:nvPr/>
        </p:nvSpPr>
        <p:spPr>
          <a:xfrm flipV="true">
            <a:off x="6940702" y="5225945"/>
            <a:ext cx="4488859" cy="0"/>
          </a:xfrm>
          <a:prstGeom prst="line">
            <a:avLst/>
          </a:prstGeom>
          <a:ln cap="flat" w="19050">
            <a:solidFill>
              <a:srgbClr val="1E1B1B"/>
            </a:solidFill>
            <a:prstDash val="solid"/>
            <a:headEnd type="none" len="sm" w="sm"/>
            <a:tailEnd type="none" len="sm" w="sm"/>
          </a:ln>
        </p:spPr>
      </p:sp>
      <p:sp>
        <p:nvSpPr>
          <p:cNvPr name="AutoShape 6" id="6"/>
          <p:cNvSpPr/>
          <p:nvPr/>
        </p:nvSpPr>
        <p:spPr>
          <a:xfrm flipV="true">
            <a:off x="2018677" y="7698998"/>
            <a:ext cx="4488859" cy="0"/>
          </a:xfrm>
          <a:prstGeom prst="line">
            <a:avLst/>
          </a:prstGeom>
          <a:ln cap="flat" w="19050">
            <a:solidFill>
              <a:srgbClr val="1E1B1B"/>
            </a:solidFill>
            <a:prstDash val="solid"/>
            <a:headEnd type="none" len="sm" w="sm"/>
            <a:tailEnd type="none" len="sm" w="sm"/>
          </a:ln>
        </p:spPr>
      </p:sp>
      <p:sp>
        <p:nvSpPr>
          <p:cNvPr name="AutoShape 7" id="7"/>
          <p:cNvSpPr/>
          <p:nvPr/>
        </p:nvSpPr>
        <p:spPr>
          <a:xfrm flipV="true">
            <a:off x="2039961" y="5225945"/>
            <a:ext cx="4488859" cy="0"/>
          </a:xfrm>
          <a:prstGeom prst="line">
            <a:avLst/>
          </a:prstGeom>
          <a:ln cap="flat" w="19050">
            <a:solidFill>
              <a:srgbClr val="1E1B1B"/>
            </a:solidFill>
            <a:prstDash val="solid"/>
            <a:headEnd type="none" len="sm" w="sm"/>
            <a:tailEnd type="none" len="sm" w="sm"/>
          </a:ln>
        </p:spPr>
      </p:sp>
      <p:sp>
        <p:nvSpPr>
          <p:cNvPr name="AutoShape 8" id="8"/>
          <p:cNvSpPr/>
          <p:nvPr/>
        </p:nvSpPr>
        <p:spPr>
          <a:xfrm flipV="true">
            <a:off x="11839135" y="7698998"/>
            <a:ext cx="4488859" cy="0"/>
          </a:xfrm>
          <a:prstGeom prst="line">
            <a:avLst/>
          </a:prstGeom>
          <a:ln cap="flat" w="19050">
            <a:solidFill>
              <a:srgbClr val="1E1B1B"/>
            </a:solidFill>
            <a:prstDash val="solid"/>
            <a:headEnd type="none" len="sm" w="sm"/>
            <a:tailEnd type="none" len="sm" w="sm"/>
          </a:ln>
        </p:spPr>
      </p:sp>
      <p:sp>
        <p:nvSpPr>
          <p:cNvPr name="AutoShape 9" id="9"/>
          <p:cNvSpPr/>
          <p:nvPr/>
        </p:nvSpPr>
        <p:spPr>
          <a:xfrm flipV="true">
            <a:off x="11860419" y="5225945"/>
            <a:ext cx="4488859" cy="0"/>
          </a:xfrm>
          <a:prstGeom prst="line">
            <a:avLst/>
          </a:prstGeom>
          <a:ln cap="flat" w="19050">
            <a:solidFill>
              <a:srgbClr val="1E1B1B"/>
            </a:solidFill>
            <a:prstDash val="solid"/>
            <a:headEnd type="none" len="sm" w="sm"/>
            <a:tailEnd type="none" len="sm" w="sm"/>
          </a:ln>
        </p:spPr>
      </p:sp>
      <p:sp>
        <p:nvSpPr>
          <p:cNvPr name="TextBox 10" id="10"/>
          <p:cNvSpPr txBox="true"/>
          <p:nvPr/>
        </p:nvSpPr>
        <p:spPr>
          <a:xfrm rot="0">
            <a:off x="8230013" y="4143208"/>
            <a:ext cx="1827974" cy="692047"/>
          </a:xfrm>
          <a:prstGeom prst="rect">
            <a:avLst/>
          </a:prstGeom>
        </p:spPr>
        <p:txBody>
          <a:bodyPr anchor="t" rtlCol="false" tIns="0" lIns="0" bIns="0" rIns="0">
            <a:spAutoFit/>
          </a:bodyPr>
          <a:lstStyle/>
          <a:p>
            <a:pPr algn="ctr" marL="0" indent="0" lvl="1">
              <a:lnSpc>
                <a:spcPts val="2757"/>
              </a:lnSpc>
              <a:spcBef>
                <a:spcPct val="0"/>
              </a:spcBef>
            </a:pPr>
            <a:r>
              <a:rPr lang="en-US" sz="1997" spc="-39">
                <a:solidFill>
                  <a:srgbClr val="1E1B1B"/>
                </a:solidFill>
                <a:latin typeface="Public Sans"/>
                <a:ea typeface="Public Sans"/>
                <a:cs typeface="Public Sans"/>
                <a:sym typeface="Public Sans"/>
              </a:rPr>
              <a:t>Arowwai Industries</a:t>
            </a:r>
          </a:p>
        </p:txBody>
      </p:sp>
      <p:sp>
        <p:nvSpPr>
          <p:cNvPr name="TextBox 11" id="11"/>
          <p:cNvSpPr txBox="true"/>
          <p:nvPr/>
        </p:nvSpPr>
        <p:spPr>
          <a:xfrm rot="0">
            <a:off x="7289504" y="5942295"/>
            <a:ext cx="3627897" cy="1428802"/>
          </a:xfrm>
          <a:prstGeom prst="rect">
            <a:avLst/>
          </a:prstGeom>
        </p:spPr>
        <p:txBody>
          <a:bodyPr anchor="t" rtlCol="false" tIns="0" lIns="0" bIns="0" rIns="0">
            <a:spAutoFit/>
          </a:bodyPr>
          <a:lstStyle/>
          <a:p>
            <a:pPr algn="ctr">
              <a:lnSpc>
                <a:spcPts val="2296"/>
              </a:lnSpc>
            </a:pPr>
            <a:r>
              <a:rPr lang="en-US" sz="1664" strike="noStrike" u="none">
                <a:solidFill>
                  <a:srgbClr val="1E1B1B"/>
                </a:solidFill>
                <a:latin typeface="Public Sans"/>
                <a:ea typeface="Public Sans"/>
                <a:cs typeface="Public Sans"/>
                <a:sym typeface="Public Sans"/>
              </a:rPr>
              <a:t>Lorem ipsum dolor sit amet, volutpat  consectetur adipiscing elit. Curabitur vel orci ut dolor fringilla dignissim a nec mauris. Nam at volutpat dui, et pretium metus.</a:t>
            </a:r>
          </a:p>
        </p:txBody>
      </p:sp>
      <p:sp>
        <p:nvSpPr>
          <p:cNvPr name="TextBox 12" id="12"/>
          <p:cNvSpPr txBox="true"/>
          <p:nvPr/>
        </p:nvSpPr>
        <p:spPr>
          <a:xfrm rot="0">
            <a:off x="7298498" y="5502170"/>
            <a:ext cx="3730699" cy="345619"/>
          </a:xfrm>
          <a:prstGeom prst="rect">
            <a:avLst/>
          </a:prstGeom>
        </p:spPr>
        <p:txBody>
          <a:bodyPr anchor="t" rtlCol="false" tIns="0" lIns="0" bIns="0" rIns="0">
            <a:spAutoFit/>
          </a:bodyPr>
          <a:lstStyle/>
          <a:p>
            <a:pPr algn="ctr">
              <a:lnSpc>
                <a:spcPts val="2710"/>
              </a:lnSpc>
            </a:pPr>
            <a:r>
              <a:rPr lang="en-US" sz="1964">
                <a:solidFill>
                  <a:srgbClr val="1E1B1B"/>
                </a:solidFill>
                <a:latin typeface="Public Sans"/>
                <a:ea typeface="Public Sans"/>
                <a:cs typeface="Public Sans"/>
                <a:sym typeface="Public Sans"/>
              </a:rPr>
              <a:t>PROJECT 2</a:t>
            </a:r>
          </a:p>
        </p:txBody>
      </p:sp>
      <p:sp>
        <p:nvSpPr>
          <p:cNvPr name="TextBox 13" id="13"/>
          <p:cNvSpPr txBox="true"/>
          <p:nvPr/>
        </p:nvSpPr>
        <p:spPr>
          <a:xfrm rot="0">
            <a:off x="3329272" y="4143208"/>
            <a:ext cx="1827974" cy="692047"/>
          </a:xfrm>
          <a:prstGeom prst="rect">
            <a:avLst/>
          </a:prstGeom>
        </p:spPr>
        <p:txBody>
          <a:bodyPr anchor="t" rtlCol="false" tIns="0" lIns="0" bIns="0" rIns="0">
            <a:spAutoFit/>
          </a:bodyPr>
          <a:lstStyle/>
          <a:p>
            <a:pPr algn="ctr" marL="0" indent="0" lvl="1">
              <a:lnSpc>
                <a:spcPts val="2757"/>
              </a:lnSpc>
              <a:spcBef>
                <a:spcPct val="0"/>
              </a:spcBef>
            </a:pPr>
            <a:r>
              <a:rPr lang="en-US" sz="1997" spc="-39">
                <a:solidFill>
                  <a:srgbClr val="1E1B1B"/>
                </a:solidFill>
                <a:latin typeface="Public Sans"/>
                <a:ea typeface="Public Sans"/>
                <a:cs typeface="Public Sans"/>
                <a:sym typeface="Public Sans"/>
              </a:rPr>
              <a:t>Aldenaire &amp; Partners</a:t>
            </a:r>
          </a:p>
        </p:txBody>
      </p:sp>
      <p:sp>
        <p:nvSpPr>
          <p:cNvPr name="TextBox 14" id="14"/>
          <p:cNvSpPr txBox="true"/>
          <p:nvPr/>
        </p:nvSpPr>
        <p:spPr>
          <a:xfrm rot="0">
            <a:off x="2388763" y="5942295"/>
            <a:ext cx="3627897" cy="1428802"/>
          </a:xfrm>
          <a:prstGeom prst="rect">
            <a:avLst/>
          </a:prstGeom>
        </p:spPr>
        <p:txBody>
          <a:bodyPr anchor="t" rtlCol="false" tIns="0" lIns="0" bIns="0" rIns="0">
            <a:spAutoFit/>
          </a:bodyPr>
          <a:lstStyle/>
          <a:p>
            <a:pPr algn="ctr">
              <a:lnSpc>
                <a:spcPts val="2296"/>
              </a:lnSpc>
            </a:pPr>
            <a:r>
              <a:rPr lang="en-US" sz="1664" strike="noStrike" u="none">
                <a:solidFill>
                  <a:srgbClr val="1E1B1B"/>
                </a:solidFill>
                <a:latin typeface="Public Sans"/>
                <a:ea typeface="Public Sans"/>
                <a:cs typeface="Public Sans"/>
                <a:sym typeface="Public Sans"/>
              </a:rPr>
              <a:t>Lorem ipsum dolor sit amet, volutpat  consectetur adipiscing elit. Curabitur vel orci ut dolor fringilla dignissim a nec mauris. Nam at volutpat dui, et pretium metus.</a:t>
            </a:r>
          </a:p>
        </p:txBody>
      </p:sp>
      <p:sp>
        <p:nvSpPr>
          <p:cNvPr name="TextBox 15" id="15"/>
          <p:cNvSpPr txBox="true"/>
          <p:nvPr/>
        </p:nvSpPr>
        <p:spPr>
          <a:xfrm rot="0">
            <a:off x="2397757" y="5502170"/>
            <a:ext cx="3730699" cy="345619"/>
          </a:xfrm>
          <a:prstGeom prst="rect">
            <a:avLst/>
          </a:prstGeom>
        </p:spPr>
        <p:txBody>
          <a:bodyPr anchor="t" rtlCol="false" tIns="0" lIns="0" bIns="0" rIns="0">
            <a:spAutoFit/>
          </a:bodyPr>
          <a:lstStyle/>
          <a:p>
            <a:pPr algn="ctr">
              <a:lnSpc>
                <a:spcPts val="2710"/>
              </a:lnSpc>
            </a:pPr>
            <a:r>
              <a:rPr lang="en-US" sz="1964">
                <a:solidFill>
                  <a:srgbClr val="1E1B1B"/>
                </a:solidFill>
                <a:latin typeface="Public Sans"/>
                <a:ea typeface="Public Sans"/>
                <a:cs typeface="Public Sans"/>
                <a:sym typeface="Public Sans"/>
              </a:rPr>
              <a:t>PROJECT 1</a:t>
            </a:r>
          </a:p>
        </p:txBody>
      </p:sp>
      <p:sp>
        <p:nvSpPr>
          <p:cNvPr name="TextBox 16" id="16"/>
          <p:cNvSpPr txBox="true"/>
          <p:nvPr/>
        </p:nvSpPr>
        <p:spPr>
          <a:xfrm rot="0">
            <a:off x="13149730" y="4143208"/>
            <a:ext cx="1827974" cy="692047"/>
          </a:xfrm>
          <a:prstGeom prst="rect">
            <a:avLst/>
          </a:prstGeom>
        </p:spPr>
        <p:txBody>
          <a:bodyPr anchor="t" rtlCol="false" tIns="0" lIns="0" bIns="0" rIns="0">
            <a:spAutoFit/>
          </a:bodyPr>
          <a:lstStyle/>
          <a:p>
            <a:pPr algn="ctr">
              <a:lnSpc>
                <a:spcPts val="2757"/>
              </a:lnSpc>
            </a:pPr>
            <a:r>
              <a:rPr lang="en-US" sz="1997" spc="-39">
                <a:solidFill>
                  <a:srgbClr val="1E1B1B"/>
                </a:solidFill>
                <a:latin typeface="Public Sans"/>
                <a:ea typeface="Public Sans"/>
                <a:cs typeface="Public Sans"/>
                <a:sym typeface="Public Sans"/>
              </a:rPr>
              <a:t>Studio </a:t>
            </a:r>
          </a:p>
          <a:p>
            <a:pPr algn="ctr">
              <a:lnSpc>
                <a:spcPts val="2757"/>
              </a:lnSpc>
            </a:pPr>
            <a:r>
              <a:rPr lang="en-US" sz="1997" spc="-39">
                <a:solidFill>
                  <a:srgbClr val="1E1B1B"/>
                </a:solidFill>
                <a:latin typeface="Public Sans"/>
                <a:ea typeface="Public Sans"/>
                <a:cs typeface="Public Sans"/>
                <a:sym typeface="Public Sans"/>
              </a:rPr>
              <a:t>Shodwe</a:t>
            </a:r>
          </a:p>
        </p:txBody>
      </p:sp>
      <p:sp>
        <p:nvSpPr>
          <p:cNvPr name="TextBox 17" id="17"/>
          <p:cNvSpPr txBox="true"/>
          <p:nvPr/>
        </p:nvSpPr>
        <p:spPr>
          <a:xfrm rot="0">
            <a:off x="12209221" y="5942295"/>
            <a:ext cx="3627897" cy="1428802"/>
          </a:xfrm>
          <a:prstGeom prst="rect">
            <a:avLst/>
          </a:prstGeom>
        </p:spPr>
        <p:txBody>
          <a:bodyPr anchor="t" rtlCol="false" tIns="0" lIns="0" bIns="0" rIns="0">
            <a:spAutoFit/>
          </a:bodyPr>
          <a:lstStyle/>
          <a:p>
            <a:pPr algn="ctr">
              <a:lnSpc>
                <a:spcPts val="2296"/>
              </a:lnSpc>
            </a:pPr>
            <a:r>
              <a:rPr lang="en-US" sz="1664" strike="noStrike" u="none">
                <a:solidFill>
                  <a:srgbClr val="1E1B1B"/>
                </a:solidFill>
                <a:latin typeface="Public Sans"/>
                <a:ea typeface="Public Sans"/>
                <a:cs typeface="Public Sans"/>
                <a:sym typeface="Public Sans"/>
              </a:rPr>
              <a:t>Lorem ipsum dolor sit amet, volutpat  consectetur adipiscing elit. Curabitur vel orci ut dolor fringilla dignissim a nec mauris. Nam at volutpat dui, et pretium metus.</a:t>
            </a:r>
          </a:p>
        </p:txBody>
      </p:sp>
      <p:sp>
        <p:nvSpPr>
          <p:cNvPr name="TextBox 18" id="18"/>
          <p:cNvSpPr txBox="true"/>
          <p:nvPr/>
        </p:nvSpPr>
        <p:spPr>
          <a:xfrm rot="0">
            <a:off x="12218215" y="5502170"/>
            <a:ext cx="3730699" cy="345619"/>
          </a:xfrm>
          <a:prstGeom prst="rect">
            <a:avLst/>
          </a:prstGeom>
        </p:spPr>
        <p:txBody>
          <a:bodyPr anchor="t" rtlCol="false" tIns="0" lIns="0" bIns="0" rIns="0">
            <a:spAutoFit/>
          </a:bodyPr>
          <a:lstStyle/>
          <a:p>
            <a:pPr algn="ctr">
              <a:lnSpc>
                <a:spcPts val="2710"/>
              </a:lnSpc>
            </a:pPr>
            <a:r>
              <a:rPr lang="en-US" sz="1964">
                <a:solidFill>
                  <a:srgbClr val="1E1B1B"/>
                </a:solidFill>
                <a:latin typeface="Public Sans"/>
                <a:ea typeface="Public Sans"/>
                <a:cs typeface="Public Sans"/>
                <a:sym typeface="Public Sans"/>
              </a:rPr>
              <a:t>PROJECT 3</a:t>
            </a:r>
          </a:p>
        </p:txBody>
      </p:sp>
      <p:sp>
        <p:nvSpPr>
          <p:cNvPr name="TextBox 19" id="19"/>
          <p:cNvSpPr txBox="true"/>
          <p:nvPr/>
        </p:nvSpPr>
        <p:spPr>
          <a:xfrm rot="0">
            <a:off x="2886831" y="328554"/>
            <a:ext cx="10146863" cy="1277964"/>
          </a:xfrm>
          <a:prstGeom prst="rect">
            <a:avLst/>
          </a:prstGeom>
        </p:spPr>
        <p:txBody>
          <a:bodyPr anchor="t" rtlCol="false" tIns="0" lIns="0" bIns="0" rIns="0">
            <a:spAutoFit/>
          </a:bodyPr>
          <a:lstStyle/>
          <a:p>
            <a:pPr algn="ctr">
              <a:lnSpc>
                <a:spcPts val="9361"/>
              </a:lnSpc>
            </a:pPr>
            <a:r>
              <a:rPr lang="en-US" sz="6686">
                <a:solidFill>
                  <a:srgbClr val="FFFFFF"/>
                </a:solidFill>
                <a:latin typeface="Times New Roman"/>
                <a:ea typeface="Times New Roman"/>
                <a:cs typeface="Times New Roman"/>
                <a:sym typeface="Times New Roman"/>
              </a:rPr>
              <a:t>The Future of Women in IT</a:t>
            </a:r>
          </a:p>
        </p:txBody>
      </p:sp>
      <p:sp>
        <p:nvSpPr>
          <p:cNvPr name="TextBox 20" id="20"/>
          <p:cNvSpPr txBox="true"/>
          <p:nvPr/>
        </p:nvSpPr>
        <p:spPr>
          <a:xfrm rot="0">
            <a:off x="1028700" y="2767588"/>
            <a:ext cx="15769558" cy="5999319"/>
          </a:xfrm>
          <a:prstGeom prst="rect">
            <a:avLst/>
          </a:prstGeom>
        </p:spPr>
        <p:txBody>
          <a:bodyPr anchor="t" rtlCol="false" tIns="0" lIns="0" bIns="0" rIns="0">
            <a:spAutoFit/>
          </a:bodyPr>
          <a:lstStyle/>
          <a:p>
            <a:pPr algn="just">
              <a:lnSpc>
                <a:spcPts val="6739"/>
              </a:lnSpc>
            </a:pPr>
            <a:r>
              <a:rPr lang="en-US" sz="4814">
                <a:solidFill>
                  <a:srgbClr val="FFFFFF"/>
                </a:solidFill>
                <a:latin typeface="Times New Roman"/>
                <a:ea typeface="Times New Roman"/>
                <a:cs typeface="Times New Roman"/>
                <a:sym typeface="Times New Roman"/>
              </a:rPr>
              <a:t> </a:t>
            </a:r>
          </a:p>
          <a:p>
            <a:pPr algn="just">
              <a:lnSpc>
                <a:spcPts val="6739"/>
              </a:lnSpc>
            </a:pPr>
            <a:r>
              <a:rPr lang="en-US" sz="4814">
                <a:solidFill>
                  <a:srgbClr val="FFFFFF"/>
                </a:solidFill>
                <a:latin typeface="Times New Roman"/>
                <a:ea typeface="Times New Roman"/>
                <a:cs typeface="Times New Roman"/>
                <a:sym typeface="Times New Roman"/>
              </a:rPr>
              <a:t>🔹 More Job Openings in AI, Cybersecurity &amp; Cloud</a:t>
            </a:r>
          </a:p>
          <a:p>
            <a:pPr algn="just">
              <a:lnSpc>
                <a:spcPts val="6739"/>
              </a:lnSpc>
            </a:pPr>
            <a:r>
              <a:rPr lang="en-US" sz="4814">
                <a:solidFill>
                  <a:srgbClr val="FFFFFF"/>
                </a:solidFill>
                <a:latin typeface="Times New Roman"/>
                <a:ea typeface="Times New Roman"/>
                <a:cs typeface="Times New Roman"/>
                <a:sym typeface="Times New Roman"/>
              </a:rPr>
              <a:t>🔹 Stronger Support Networks &amp; Mentorship Programs</a:t>
            </a:r>
          </a:p>
          <a:p>
            <a:pPr algn="just">
              <a:lnSpc>
                <a:spcPts val="6739"/>
              </a:lnSpc>
            </a:pPr>
            <a:r>
              <a:rPr lang="en-US" sz="4814">
                <a:solidFill>
                  <a:srgbClr val="FFFFFF"/>
                </a:solidFill>
                <a:latin typeface="Times New Roman"/>
                <a:ea typeface="Times New Roman"/>
                <a:cs typeface="Times New Roman"/>
                <a:sym typeface="Times New Roman"/>
              </a:rPr>
              <a:t>🔹 Equal Pay &amp; More Women in Leadership Roles</a:t>
            </a:r>
          </a:p>
          <a:p>
            <a:pPr algn="just">
              <a:lnSpc>
                <a:spcPts val="6739"/>
              </a:lnSpc>
            </a:pPr>
            <a:r>
              <a:rPr lang="en-US" sz="4814">
                <a:solidFill>
                  <a:srgbClr val="FFFFFF"/>
                </a:solidFill>
                <a:latin typeface="Times New Roman"/>
                <a:ea typeface="Times New Roman"/>
                <a:cs typeface="Times New Roman"/>
                <a:sym typeface="Times New Roman"/>
              </a:rPr>
              <a:t>🔹 Diverse &amp; Inclusive Workplaces for Women</a:t>
            </a:r>
          </a:p>
          <a:p>
            <a:pPr algn="just">
              <a:lnSpc>
                <a:spcPts val="6739"/>
              </a:lnSpc>
            </a:pPr>
            <a:r>
              <a:rPr lang="en-US" sz="4814">
                <a:solidFill>
                  <a:srgbClr val="FFFFFF"/>
                </a:solidFill>
                <a:latin typeface="Times New Roman"/>
                <a:ea typeface="Times New Roman"/>
                <a:cs typeface="Times New Roman"/>
                <a:sym typeface="Times New Roman"/>
              </a:rPr>
              <a:t>🚀 The Future is Bright for Women in IT! 👩‍💻</a:t>
            </a:r>
          </a:p>
          <a:p>
            <a:pPr algn="just">
              <a:lnSpc>
                <a:spcPts val="673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CF4"/>
        </a:solidFill>
      </p:bgPr>
    </p:bg>
    <p:spTree>
      <p:nvGrpSpPr>
        <p:cNvPr id="1" name=""/>
        <p:cNvGrpSpPr/>
        <p:nvPr/>
      </p:nvGrpSpPr>
      <p:grpSpPr>
        <a:xfrm>
          <a:off x="0" y="0"/>
          <a:ext cx="0" cy="0"/>
          <a:chOff x="0" y="0"/>
          <a:chExt cx="0" cy="0"/>
        </a:xfrm>
      </p:grpSpPr>
      <p:sp>
        <p:nvSpPr>
          <p:cNvPr name="Freeform 2" id="2"/>
          <p:cNvSpPr/>
          <p:nvPr/>
        </p:nvSpPr>
        <p:spPr>
          <a:xfrm flipH="false" flipV="false" rot="0">
            <a:off x="649709" y="203182"/>
            <a:ext cx="5712252" cy="9946351"/>
          </a:xfrm>
          <a:custGeom>
            <a:avLst/>
            <a:gdLst/>
            <a:ahLst/>
            <a:cxnLst/>
            <a:rect r="r" b="b" t="t" l="l"/>
            <a:pathLst>
              <a:path h="9946351" w="5712252">
                <a:moveTo>
                  <a:pt x="0" y="0"/>
                </a:moveTo>
                <a:lnTo>
                  <a:pt x="5712252" y="0"/>
                </a:lnTo>
                <a:lnTo>
                  <a:pt x="5712252" y="9946351"/>
                </a:lnTo>
                <a:lnTo>
                  <a:pt x="0" y="9946351"/>
                </a:lnTo>
                <a:lnTo>
                  <a:pt x="0" y="0"/>
                </a:lnTo>
                <a:close/>
              </a:path>
            </a:pathLst>
          </a:custGeom>
          <a:blipFill>
            <a:blip r:embed="rId2">
              <a:alphaModFix amt="48000"/>
            </a:blip>
            <a:stretch>
              <a:fillRect l="-15174" t="0" r="-6267" b="-4682"/>
            </a:stretch>
          </a:blipFill>
        </p:spPr>
      </p:sp>
      <p:sp>
        <p:nvSpPr>
          <p:cNvPr name="Freeform 3" id="3"/>
          <p:cNvSpPr/>
          <p:nvPr/>
        </p:nvSpPr>
        <p:spPr>
          <a:xfrm flipH="false" flipV="false" rot="0">
            <a:off x="6361961" y="233035"/>
            <a:ext cx="5712252" cy="9766270"/>
          </a:xfrm>
          <a:custGeom>
            <a:avLst/>
            <a:gdLst/>
            <a:ahLst/>
            <a:cxnLst/>
            <a:rect r="r" b="b" t="t" l="l"/>
            <a:pathLst>
              <a:path h="9766270" w="5712252">
                <a:moveTo>
                  <a:pt x="0" y="0"/>
                </a:moveTo>
                <a:lnTo>
                  <a:pt x="5712252" y="0"/>
                </a:lnTo>
                <a:lnTo>
                  <a:pt x="5712252" y="9766270"/>
                </a:lnTo>
                <a:lnTo>
                  <a:pt x="0" y="9766270"/>
                </a:lnTo>
                <a:lnTo>
                  <a:pt x="0" y="0"/>
                </a:lnTo>
                <a:close/>
              </a:path>
            </a:pathLst>
          </a:custGeom>
          <a:blipFill>
            <a:blip r:embed="rId3">
              <a:alphaModFix amt="55000"/>
            </a:blip>
            <a:stretch>
              <a:fillRect l="-78227" t="0" r="-78227" b="0"/>
            </a:stretch>
          </a:blipFill>
        </p:spPr>
      </p:sp>
      <p:sp>
        <p:nvSpPr>
          <p:cNvPr name="Freeform 4" id="4"/>
          <p:cNvSpPr/>
          <p:nvPr/>
        </p:nvSpPr>
        <p:spPr>
          <a:xfrm flipH="false" flipV="false" rot="0">
            <a:off x="12074213" y="203182"/>
            <a:ext cx="5712252" cy="9946351"/>
          </a:xfrm>
          <a:custGeom>
            <a:avLst/>
            <a:gdLst/>
            <a:ahLst/>
            <a:cxnLst/>
            <a:rect r="r" b="b" t="t" l="l"/>
            <a:pathLst>
              <a:path h="9946351" w="5712252">
                <a:moveTo>
                  <a:pt x="0" y="0"/>
                </a:moveTo>
                <a:lnTo>
                  <a:pt x="5712253" y="0"/>
                </a:lnTo>
                <a:lnTo>
                  <a:pt x="5712253" y="9946351"/>
                </a:lnTo>
                <a:lnTo>
                  <a:pt x="0" y="9946351"/>
                </a:lnTo>
                <a:lnTo>
                  <a:pt x="0" y="0"/>
                </a:lnTo>
                <a:close/>
              </a:path>
            </a:pathLst>
          </a:custGeom>
          <a:blipFill>
            <a:blip r:embed="rId4">
              <a:alphaModFix amt="59000"/>
            </a:blip>
            <a:stretch>
              <a:fillRect l="-8041" t="0" r="-8041" b="0"/>
            </a:stretch>
          </a:blipFill>
        </p:spPr>
      </p:sp>
      <p:sp>
        <p:nvSpPr>
          <p:cNvPr name="TextBox 5" id="5"/>
          <p:cNvSpPr txBox="true"/>
          <p:nvPr/>
        </p:nvSpPr>
        <p:spPr>
          <a:xfrm rot="0">
            <a:off x="4425974" y="140345"/>
            <a:ext cx="8652430" cy="1807509"/>
          </a:xfrm>
          <a:prstGeom prst="rect">
            <a:avLst/>
          </a:prstGeom>
        </p:spPr>
        <p:txBody>
          <a:bodyPr anchor="t" rtlCol="false" tIns="0" lIns="0" bIns="0" rIns="0">
            <a:spAutoFit/>
          </a:bodyPr>
          <a:lstStyle/>
          <a:p>
            <a:pPr algn="ctr" marL="0" indent="0" lvl="0">
              <a:lnSpc>
                <a:spcPts val="12663"/>
              </a:lnSpc>
              <a:spcBef>
                <a:spcPct val="0"/>
              </a:spcBef>
            </a:pPr>
            <a:r>
              <a:rPr lang="en-US" b="true" sz="10553" spc="-316">
                <a:solidFill>
                  <a:srgbClr val="1E1B1B"/>
                </a:solidFill>
                <a:latin typeface="Times New Roman Bold"/>
                <a:ea typeface="Times New Roman Bold"/>
                <a:cs typeface="Times New Roman Bold"/>
                <a:sym typeface="Times New Roman Bold"/>
              </a:rPr>
              <a:t>Conclusion</a:t>
            </a:r>
          </a:p>
        </p:txBody>
      </p:sp>
      <p:sp>
        <p:nvSpPr>
          <p:cNvPr name="Freeform 6" id="6"/>
          <p:cNvSpPr/>
          <p:nvPr/>
        </p:nvSpPr>
        <p:spPr>
          <a:xfrm flipH="false" flipV="false" rot="0">
            <a:off x="12433430" y="3372985"/>
            <a:ext cx="922084" cy="230521"/>
          </a:xfrm>
          <a:custGeom>
            <a:avLst/>
            <a:gdLst/>
            <a:ahLst/>
            <a:cxnLst/>
            <a:rect r="r" b="b" t="t" l="l"/>
            <a:pathLst>
              <a:path h="230521" w="922084">
                <a:moveTo>
                  <a:pt x="0" y="0"/>
                </a:moveTo>
                <a:lnTo>
                  <a:pt x="922084" y="0"/>
                </a:lnTo>
                <a:lnTo>
                  <a:pt x="922084" y="230521"/>
                </a:lnTo>
                <a:lnTo>
                  <a:pt x="0" y="2305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5209596" y="8692742"/>
            <a:ext cx="7844761" cy="565558"/>
          </a:xfrm>
          <a:custGeom>
            <a:avLst/>
            <a:gdLst/>
            <a:ahLst/>
            <a:cxnLst/>
            <a:rect r="r" b="b" t="t" l="l"/>
            <a:pathLst>
              <a:path h="565558" w="7844761">
                <a:moveTo>
                  <a:pt x="0" y="0"/>
                </a:moveTo>
                <a:lnTo>
                  <a:pt x="7844761" y="0"/>
                </a:lnTo>
                <a:lnTo>
                  <a:pt x="7844761" y="565558"/>
                </a:lnTo>
                <a:lnTo>
                  <a:pt x="0" y="565558"/>
                </a:lnTo>
                <a:lnTo>
                  <a:pt x="0" y="0"/>
                </a:lnTo>
                <a:close/>
              </a:path>
            </a:pathLst>
          </a:custGeom>
          <a:blipFill>
            <a:blip r:embed="rId7"/>
            <a:stretch>
              <a:fillRect l="0" t="-173949" r="0" b="0"/>
            </a:stretch>
          </a:blipFill>
        </p:spPr>
      </p:sp>
      <p:sp>
        <p:nvSpPr>
          <p:cNvPr name="AutoShape 8" id="8"/>
          <p:cNvSpPr/>
          <p:nvPr/>
        </p:nvSpPr>
        <p:spPr>
          <a:xfrm flipV="true">
            <a:off x="5248471" y="3803706"/>
            <a:ext cx="7829934" cy="0"/>
          </a:xfrm>
          <a:prstGeom prst="line">
            <a:avLst/>
          </a:prstGeom>
          <a:ln cap="flat" w="19050">
            <a:solidFill>
              <a:srgbClr val="1E1B1B"/>
            </a:solidFill>
            <a:prstDash val="solid"/>
            <a:headEnd type="none" len="sm" w="sm"/>
            <a:tailEnd type="none" len="sm" w="sm"/>
          </a:ln>
        </p:spPr>
      </p:sp>
      <p:sp>
        <p:nvSpPr>
          <p:cNvPr name="TextBox 9" id="9"/>
          <p:cNvSpPr txBox="true"/>
          <p:nvPr/>
        </p:nvSpPr>
        <p:spPr>
          <a:xfrm rot="0">
            <a:off x="1925261" y="4240577"/>
            <a:ext cx="14437479" cy="5124835"/>
          </a:xfrm>
          <a:prstGeom prst="rect">
            <a:avLst/>
          </a:prstGeom>
        </p:spPr>
        <p:txBody>
          <a:bodyPr anchor="t" rtlCol="false" tIns="0" lIns="0" bIns="0" rIns="0">
            <a:spAutoFit/>
          </a:bodyPr>
          <a:lstStyle/>
          <a:p>
            <a:pPr algn="ctr">
              <a:lnSpc>
                <a:spcPts val="5589"/>
              </a:lnSpc>
              <a:spcBef>
                <a:spcPct val="0"/>
              </a:spcBef>
            </a:pPr>
            <a:r>
              <a:rPr lang="en-US" b="true" sz="3992">
                <a:solidFill>
                  <a:srgbClr val="000000"/>
                </a:solidFill>
                <a:latin typeface="Times New Roman Bold"/>
                <a:ea typeface="Times New Roman Bold"/>
                <a:cs typeface="Times New Roman Bold"/>
                <a:sym typeface="Times New Roman Bold"/>
              </a:rPr>
              <a:t> </a:t>
            </a:r>
          </a:p>
          <a:p>
            <a:pPr algn="just">
              <a:lnSpc>
                <a:spcPts val="6968"/>
              </a:lnSpc>
              <a:spcBef>
                <a:spcPct val="0"/>
              </a:spcBef>
            </a:pPr>
            <a:r>
              <a:rPr lang="en-US" b="true" sz="4977">
                <a:solidFill>
                  <a:srgbClr val="000000"/>
                </a:solidFill>
                <a:latin typeface="Times New Roman Bold"/>
                <a:ea typeface="Times New Roman Bold"/>
                <a:cs typeface="Times New Roman Bold"/>
                <a:sym typeface="Times New Roman Bold"/>
              </a:rPr>
              <a:t>🔹  </a:t>
            </a:r>
            <a:r>
              <a:rPr lang="en-US" b="true" sz="4977">
                <a:solidFill>
                  <a:srgbClr val="000000"/>
                </a:solidFill>
                <a:latin typeface="Times New Roman Bold"/>
                <a:ea typeface="Times New Roman Bold"/>
                <a:cs typeface="Times New Roman Bold"/>
                <a:sym typeface="Times New Roman Bold"/>
              </a:rPr>
              <a:t>Women are shaping the future of IT!</a:t>
            </a:r>
          </a:p>
          <a:p>
            <a:pPr algn="just">
              <a:lnSpc>
                <a:spcPts val="6968"/>
              </a:lnSpc>
              <a:spcBef>
                <a:spcPct val="0"/>
              </a:spcBef>
            </a:pPr>
            <a:r>
              <a:rPr lang="en-US" b="true" sz="4977">
                <a:solidFill>
                  <a:srgbClr val="000000"/>
                </a:solidFill>
                <a:latin typeface="Times New Roman Bold"/>
                <a:ea typeface="Times New Roman Bold"/>
                <a:cs typeface="Times New Roman Bold"/>
                <a:sym typeface="Times New Roman Bold"/>
              </a:rPr>
              <a:t>🔹 With support, equality, and leadership, the industry will thrive!</a:t>
            </a:r>
          </a:p>
          <a:p>
            <a:pPr algn="just">
              <a:lnSpc>
                <a:spcPts val="6968"/>
              </a:lnSpc>
              <a:spcBef>
                <a:spcPct val="0"/>
              </a:spcBef>
            </a:pPr>
            <a:r>
              <a:rPr lang="en-US" b="true" sz="4977">
                <a:solidFill>
                  <a:srgbClr val="000000"/>
                </a:solidFill>
                <a:latin typeface="Times New Roman Bold"/>
                <a:ea typeface="Times New Roman Bold"/>
                <a:cs typeface="Times New Roman Bold"/>
                <a:sym typeface="Times New Roman Bold"/>
              </a:rPr>
              <a:t>🔹 Empowering women in IT means a stronger &amp; more innovative tech industry.</a:t>
            </a:r>
          </a:p>
        </p:txBody>
      </p:sp>
      <p:sp>
        <p:nvSpPr>
          <p:cNvPr name="TextBox 10" id="10"/>
          <p:cNvSpPr txBox="true"/>
          <p:nvPr/>
        </p:nvSpPr>
        <p:spPr>
          <a:xfrm rot="0">
            <a:off x="556974" y="2361755"/>
            <a:ext cx="16702326" cy="1126491"/>
          </a:xfrm>
          <a:prstGeom prst="rect">
            <a:avLst/>
          </a:prstGeom>
        </p:spPr>
        <p:txBody>
          <a:bodyPr anchor="t" rtlCol="false" tIns="0" lIns="0" bIns="0" rIns="0">
            <a:spAutoFit/>
          </a:bodyPr>
          <a:lstStyle/>
          <a:p>
            <a:pPr algn="ctr">
              <a:lnSpc>
                <a:spcPts val="8259"/>
              </a:lnSpc>
            </a:pPr>
            <a:r>
              <a:rPr lang="en-US" sz="5899" b="true">
                <a:solidFill>
                  <a:srgbClr val="000000"/>
                </a:solidFill>
                <a:latin typeface="Times New Roman Bold"/>
                <a:ea typeface="Times New Roman Bold"/>
                <a:cs typeface="Times New Roman Bold"/>
                <a:sym typeface="Times New Roman Bold"/>
              </a:rPr>
              <a:t> </a:t>
            </a:r>
            <a:r>
              <a:rPr lang="en-US" sz="5899" b="true">
                <a:solidFill>
                  <a:srgbClr val="000000"/>
                </a:solidFill>
                <a:latin typeface="Times New Roman Bold"/>
                <a:ea typeface="Times New Roman Bold"/>
                <a:cs typeface="Times New Roman Bold"/>
                <a:sym typeface="Times New Roman Bold"/>
              </a:rPr>
              <a:t>Let's Work Together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CF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73000"/>
            </a:blip>
            <a:stretch>
              <a:fillRect l="-624" t="0" r="-625" b="0"/>
            </a:stretch>
          </a:blipFill>
        </p:spPr>
      </p:sp>
      <p:grpSp>
        <p:nvGrpSpPr>
          <p:cNvPr name="Group 3" id="3"/>
          <p:cNvGrpSpPr/>
          <p:nvPr/>
        </p:nvGrpSpPr>
        <p:grpSpPr>
          <a:xfrm rot="495360">
            <a:off x="6223991" y="1488791"/>
            <a:ext cx="10734114" cy="7356969"/>
            <a:chOff x="0" y="0"/>
            <a:chExt cx="14312152" cy="9809292"/>
          </a:xfrm>
        </p:grpSpPr>
        <p:sp>
          <p:nvSpPr>
            <p:cNvPr name="TextBox 4" id="4"/>
            <p:cNvSpPr txBox="true"/>
            <p:nvPr/>
          </p:nvSpPr>
          <p:spPr>
            <a:xfrm rot="-592460">
              <a:off x="299067" y="1113558"/>
              <a:ext cx="13500141" cy="4673156"/>
            </a:xfrm>
            <a:prstGeom prst="rect">
              <a:avLst/>
            </a:prstGeom>
          </p:spPr>
          <p:txBody>
            <a:bodyPr anchor="t" rtlCol="false" tIns="0" lIns="0" bIns="0" rIns="0">
              <a:spAutoFit/>
            </a:bodyPr>
            <a:lstStyle/>
            <a:p>
              <a:pPr algn="ctr">
                <a:lnSpc>
                  <a:spcPts val="22955"/>
                </a:lnSpc>
                <a:spcBef>
                  <a:spcPct val="0"/>
                </a:spcBef>
              </a:pPr>
              <a:r>
                <a:rPr lang="en-US" b="true" sz="22955">
                  <a:solidFill>
                    <a:srgbClr val="202B30"/>
                  </a:solidFill>
                  <a:latin typeface="Times New Roman Bold"/>
                  <a:ea typeface="Times New Roman Bold"/>
                  <a:cs typeface="Times New Roman Bold"/>
                  <a:sym typeface="Times New Roman Bold"/>
                </a:rPr>
                <a:t>Thank</a:t>
              </a:r>
            </a:p>
          </p:txBody>
        </p:sp>
        <p:sp>
          <p:nvSpPr>
            <p:cNvPr name="TextBox 5" id="5"/>
            <p:cNvSpPr txBox="true"/>
            <p:nvPr/>
          </p:nvSpPr>
          <p:spPr>
            <a:xfrm rot="-515361">
              <a:off x="1757555" y="4751444"/>
              <a:ext cx="12312868" cy="4161711"/>
            </a:xfrm>
            <a:prstGeom prst="rect">
              <a:avLst/>
            </a:prstGeom>
          </p:spPr>
          <p:txBody>
            <a:bodyPr anchor="t" rtlCol="false" tIns="0" lIns="0" bIns="0" rIns="0">
              <a:spAutoFit/>
            </a:bodyPr>
            <a:lstStyle/>
            <a:p>
              <a:pPr algn="ctr">
                <a:lnSpc>
                  <a:spcPts val="20510"/>
                </a:lnSpc>
                <a:spcBef>
                  <a:spcPct val="0"/>
                </a:spcBef>
              </a:pPr>
              <a:r>
                <a:rPr lang="en-US" b="true" sz="20510">
                  <a:solidFill>
                    <a:srgbClr val="000000"/>
                  </a:solidFill>
                  <a:latin typeface="Times New Roman Bold"/>
                  <a:ea typeface="Times New Roman Bold"/>
                  <a:cs typeface="Times New Roman Bold"/>
                  <a:sym typeface="Times New Roman Bold"/>
                </a:rPr>
                <a:t>You!</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E1B1B"/>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9222" r="0" b="-9222"/>
            </a:stretch>
          </a:blipFill>
        </p:spPr>
      </p:sp>
      <p:sp>
        <p:nvSpPr>
          <p:cNvPr name="TextBox 3" id="3"/>
          <p:cNvSpPr txBox="true"/>
          <p:nvPr/>
        </p:nvSpPr>
        <p:spPr>
          <a:xfrm rot="0">
            <a:off x="2053411" y="3931603"/>
            <a:ext cx="14181177" cy="2562252"/>
          </a:xfrm>
          <a:prstGeom prst="rect">
            <a:avLst/>
          </a:prstGeom>
        </p:spPr>
        <p:txBody>
          <a:bodyPr anchor="t" rtlCol="false" tIns="0" lIns="0" bIns="0" rIns="0">
            <a:spAutoFit/>
          </a:bodyPr>
          <a:lstStyle/>
          <a:p>
            <a:pPr algn="ctr">
              <a:lnSpc>
                <a:spcPts val="18898"/>
              </a:lnSpc>
            </a:pPr>
            <a:r>
              <a:rPr lang="en-US" b="true" sz="13498">
                <a:solidFill>
                  <a:srgbClr val="FFFFFF"/>
                </a:solidFill>
                <a:latin typeface="Times New Roman Bold"/>
                <a:ea typeface="Times New Roman Bold"/>
                <a:cs typeface="Times New Roman Bold"/>
                <a:sym typeface="Times New Roman Bold"/>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E1B1B"/>
        </a:solidFill>
      </p:bgPr>
    </p:bg>
    <p:spTree>
      <p:nvGrpSpPr>
        <p:cNvPr id="1" name=""/>
        <p:cNvGrpSpPr/>
        <p:nvPr/>
      </p:nvGrpSpPr>
      <p:grpSpPr>
        <a:xfrm>
          <a:off x="0" y="0"/>
          <a:ext cx="0" cy="0"/>
          <a:chOff x="0" y="0"/>
          <a:chExt cx="0" cy="0"/>
        </a:xfrm>
      </p:grpSpPr>
      <p:sp>
        <p:nvSpPr>
          <p:cNvPr name="AutoShape 2" id="2"/>
          <p:cNvSpPr/>
          <p:nvPr/>
        </p:nvSpPr>
        <p:spPr>
          <a:xfrm>
            <a:off x="9370187" y="4517147"/>
            <a:ext cx="6579947" cy="30312"/>
          </a:xfrm>
          <a:prstGeom prst="line">
            <a:avLst/>
          </a:prstGeom>
          <a:ln cap="flat" w="19050">
            <a:solidFill>
              <a:srgbClr val="FFFCF4"/>
            </a:solidFill>
            <a:prstDash val="solid"/>
            <a:headEnd type="none" len="sm" w="sm"/>
            <a:tailEnd type="none" len="sm" w="sm"/>
          </a:ln>
        </p:spPr>
      </p:sp>
      <p:sp>
        <p:nvSpPr>
          <p:cNvPr name="AutoShape 3" id="3"/>
          <p:cNvSpPr/>
          <p:nvPr/>
        </p:nvSpPr>
        <p:spPr>
          <a:xfrm>
            <a:off x="9439115" y="10009415"/>
            <a:ext cx="6511063" cy="0"/>
          </a:xfrm>
          <a:prstGeom prst="line">
            <a:avLst/>
          </a:prstGeom>
          <a:ln cap="flat" w="19050">
            <a:solidFill>
              <a:srgbClr val="FFFCF4"/>
            </a:solidFill>
            <a:prstDash val="solid"/>
            <a:headEnd type="none" len="sm" w="sm"/>
            <a:tailEnd type="none" len="sm" w="sm"/>
          </a:ln>
        </p:spPr>
      </p:sp>
      <p:sp>
        <p:nvSpPr>
          <p:cNvPr name="Freeform 4" id="4"/>
          <p:cNvSpPr/>
          <p:nvPr/>
        </p:nvSpPr>
        <p:spPr>
          <a:xfrm flipH="false" flipV="false" rot="0">
            <a:off x="260046" y="1744319"/>
            <a:ext cx="7195002" cy="7164603"/>
          </a:xfrm>
          <a:custGeom>
            <a:avLst/>
            <a:gdLst/>
            <a:ahLst/>
            <a:cxnLst/>
            <a:rect r="r" b="b" t="t" l="l"/>
            <a:pathLst>
              <a:path h="7164603" w="7195002">
                <a:moveTo>
                  <a:pt x="0" y="0"/>
                </a:moveTo>
                <a:lnTo>
                  <a:pt x="7195002" y="0"/>
                </a:lnTo>
                <a:lnTo>
                  <a:pt x="7195002" y="7164603"/>
                </a:lnTo>
                <a:lnTo>
                  <a:pt x="0" y="7164603"/>
                </a:lnTo>
                <a:lnTo>
                  <a:pt x="0" y="0"/>
                </a:lnTo>
                <a:close/>
              </a:path>
            </a:pathLst>
          </a:custGeom>
          <a:blipFill>
            <a:blip r:embed="rId2"/>
            <a:stretch>
              <a:fillRect l="-21570" t="0" r="-27889" b="0"/>
            </a:stretch>
          </a:blipFill>
        </p:spPr>
      </p:sp>
      <p:sp>
        <p:nvSpPr>
          <p:cNvPr name="TextBox 5" id="5"/>
          <p:cNvSpPr txBox="true"/>
          <p:nvPr/>
        </p:nvSpPr>
        <p:spPr>
          <a:xfrm rot="0">
            <a:off x="7288712" y="1493617"/>
            <a:ext cx="10999288" cy="2602133"/>
          </a:xfrm>
          <a:prstGeom prst="rect">
            <a:avLst/>
          </a:prstGeom>
        </p:spPr>
        <p:txBody>
          <a:bodyPr anchor="t" rtlCol="false" tIns="0" lIns="0" bIns="0" rIns="0">
            <a:spAutoFit/>
          </a:bodyPr>
          <a:lstStyle/>
          <a:p>
            <a:pPr algn="l" marL="792550" indent="-396275" lvl="1">
              <a:lnSpc>
                <a:spcPts val="5065"/>
              </a:lnSpc>
              <a:buFont typeface="Arial"/>
              <a:buChar char="•"/>
            </a:pPr>
            <a:r>
              <a:rPr lang="en-US" sz="3670">
                <a:solidFill>
                  <a:srgbClr val="FFFCF4"/>
                </a:solidFill>
                <a:latin typeface="Times New Roman"/>
                <a:ea typeface="Times New Roman"/>
                <a:cs typeface="Times New Roman"/>
                <a:sym typeface="Times New Roman"/>
              </a:rPr>
              <a:t>The IT industry is one of the fastest-growing sectors in the world.</a:t>
            </a:r>
          </a:p>
          <a:p>
            <a:pPr algn="l" marL="792550" indent="-396275" lvl="1">
              <a:lnSpc>
                <a:spcPts val="5065"/>
              </a:lnSpc>
              <a:buFont typeface="Arial"/>
              <a:buChar char="•"/>
            </a:pPr>
            <a:r>
              <a:rPr lang="en-US" sz="3670">
                <a:solidFill>
                  <a:srgbClr val="FFFCF4"/>
                </a:solidFill>
                <a:latin typeface="Times New Roman"/>
                <a:ea typeface="Times New Roman"/>
                <a:cs typeface="Times New Roman"/>
                <a:sym typeface="Times New Roman"/>
              </a:rPr>
              <a:t>Women are playing a crucial role in technology, from programming to leadership. </a:t>
            </a:r>
          </a:p>
        </p:txBody>
      </p:sp>
      <p:sp>
        <p:nvSpPr>
          <p:cNvPr name="TextBox 6" id="6"/>
          <p:cNvSpPr txBox="true"/>
          <p:nvPr/>
        </p:nvSpPr>
        <p:spPr>
          <a:xfrm rot="0">
            <a:off x="7147277" y="5721343"/>
            <a:ext cx="10811869" cy="3398262"/>
          </a:xfrm>
          <a:prstGeom prst="rect">
            <a:avLst/>
          </a:prstGeom>
        </p:spPr>
        <p:txBody>
          <a:bodyPr anchor="t" rtlCol="false" tIns="0" lIns="0" bIns="0" rIns="0">
            <a:spAutoFit/>
          </a:bodyPr>
          <a:lstStyle/>
          <a:p>
            <a:pPr algn="l" marL="830057" indent="-415028" lvl="1">
              <a:lnSpc>
                <a:spcPts val="5305"/>
              </a:lnSpc>
              <a:buFont typeface="Arial"/>
              <a:buChar char="•"/>
            </a:pPr>
            <a:r>
              <a:rPr lang="en-US" sz="3844">
                <a:solidFill>
                  <a:srgbClr val="FFFCF4"/>
                </a:solidFill>
                <a:latin typeface="Times New Roman"/>
                <a:ea typeface="Times New Roman"/>
                <a:cs typeface="Times New Roman"/>
                <a:sym typeface="Times New Roman"/>
              </a:rPr>
              <a:t>Though there are fewer women compared to men in India’s tech industry, there has been great progress. More women are now stepping into leadership roles and shaping the future of technology in India. </a:t>
            </a:r>
          </a:p>
        </p:txBody>
      </p:sp>
      <p:sp>
        <p:nvSpPr>
          <p:cNvPr name="TextBox 7" id="7"/>
          <p:cNvSpPr txBox="true"/>
          <p:nvPr/>
        </p:nvSpPr>
        <p:spPr>
          <a:xfrm rot="0">
            <a:off x="8128907" y="4795109"/>
            <a:ext cx="4942318" cy="1702415"/>
          </a:xfrm>
          <a:prstGeom prst="rect">
            <a:avLst/>
          </a:prstGeom>
        </p:spPr>
        <p:txBody>
          <a:bodyPr anchor="t" rtlCol="false" tIns="0" lIns="0" bIns="0" rIns="0">
            <a:spAutoFit/>
          </a:bodyPr>
          <a:lstStyle/>
          <a:p>
            <a:pPr algn="l">
              <a:lnSpc>
                <a:spcPts val="6479"/>
              </a:lnSpc>
            </a:pPr>
            <a:r>
              <a:rPr lang="en-US" sz="4695" b="true">
                <a:solidFill>
                  <a:srgbClr val="E7ECF0"/>
                </a:solidFill>
                <a:latin typeface="Times New Roman Bold"/>
                <a:ea typeface="Times New Roman Bold"/>
                <a:cs typeface="Times New Roman Bold"/>
                <a:sym typeface="Times New Roman Bold"/>
              </a:rPr>
              <a:t>Women in Tech : </a:t>
            </a:r>
          </a:p>
          <a:p>
            <a:pPr algn="l">
              <a:lnSpc>
                <a:spcPts val="6479"/>
              </a:lnSpc>
            </a:pPr>
          </a:p>
        </p:txBody>
      </p:sp>
      <p:sp>
        <p:nvSpPr>
          <p:cNvPr name="TextBox 8" id="8"/>
          <p:cNvSpPr txBox="true"/>
          <p:nvPr/>
        </p:nvSpPr>
        <p:spPr>
          <a:xfrm rot="0">
            <a:off x="7218655" y="180974"/>
            <a:ext cx="8338900" cy="847726"/>
          </a:xfrm>
          <a:prstGeom prst="rect">
            <a:avLst/>
          </a:prstGeom>
        </p:spPr>
        <p:txBody>
          <a:bodyPr anchor="t" rtlCol="false" tIns="0" lIns="0" bIns="0" rIns="0">
            <a:spAutoFit/>
          </a:bodyPr>
          <a:lstStyle/>
          <a:p>
            <a:pPr algn="ctr">
              <a:lnSpc>
                <a:spcPts val="6299"/>
              </a:lnSpc>
            </a:pPr>
            <a:r>
              <a:rPr lang="en-US" sz="4499" b="true">
                <a:solidFill>
                  <a:srgbClr val="E7ECF0"/>
                </a:solidFill>
                <a:latin typeface="Times New Roman Bold"/>
                <a:ea typeface="Times New Roman Bold"/>
                <a:cs typeface="Times New Roman Bold"/>
                <a:sym typeface="Times New Roman Bold"/>
              </a:rPr>
              <a:t>What is the Tech Industry in India?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E1B1B"/>
        </a:solidFill>
      </p:bgPr>
    </p:bg>
    <p:spTree>
      <p:nvGrpSpPr>
        <p:cNvPr id="1" name=""/>
        <p:cNvGrpSpPr/>
        <p:nvPr/>
      </p:nvGrpSpPr>
      <p:grpSpPr>
        <a:xfrm>
          <a:off x="0" y="0"/>
          <a:ext cx="0" cy="0"/>
          <a:chOff x="0" y="0"/>
          <a:chExt cx="0" cy="0"/>
        </a:xfrm>
      </p:grpSpPr>
      <p:grpSp>
        <p:nvGrpSpPr>
          <p:cNvPr name="Group 2" id="2"/>
          <p:cNvGrpSpPr/>
          <p:nvPr/>
        </p:nvGrpSpPr>
        <p:grpSpPr>
          <a:xfrm rot="0">
            <a:off x="-1815300" y="-1578044"/>
            <a:ext cx="5107303" cy="510730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CF4">
                <a:alpha val="6667"/>
              </a:srgbClr>
            </a:solidFill>
          </p:spPr>
        </p:sp>
        <p:sp>
          <p:nvSpPr>
            <p:cNvPr name="TextBox 4" id="4"/>
            <p:cNvSpPr txBox="true"/>
            <p:nvPr/>
          </p:nvSpPr>
          <p:spPr>
            <a:xfrm>
              <a:off x="76200" y="76200"/>
              <a:ext cx="660400" cy="660400"/>
            </a:xfrm>
            <a:prstGeom prst="rect">
              <a:avLst/>
            </a:prstGeom>
          </p:spPr>
          <p:txBody>
            <a:bodyPr anchor="ctr" rtlCol="false" tIns="50800" lIns="50800" bIns="50800" rIns="50800"/>
            <a:lstStyle/>
            <a:p>
              <a:pPr algn="l" marL="0" indent="0" lvl="0">
                <a:lnSpc>
                  <a:spcPts val="2879"/>
                </a:lnSpc>
                <a:spcBef>
                  <a:spcPct val="0"/>
                </a:spcBef>
              </a:pPr>
            </a:p>
          </p:txBody>
        </p:sp>
      </p:grpSp>
      <p:sp>
        <p:nvSpPr>
          <p:cNvPr name="TextBox 5" id="5"/>
          <p:cNvSpPr txBox="true"/>
          <p:nvPr/>
        </p:nvSpPr>
        <p:spPr>
          <a:xfrm rot="0">
            <a:off x="1748744" y="-38100"/>
            <a:ext cx="13703619" cy="2514600"/>
          </a:xfrm>
          <a:prstGeom prst="rect">
            <a:avLst/>
          </a:prstGeom>
        </p:spPr>
        <p:txBody>
          <a:bodyPr anchor="t" rtlCol="false" tIns="0" lIns="0" bIns="0" rIns="0">
            <a:spAutoFit/>
          </a:bodyPr>
          <a:lstStyle/>
          <a:p>
            <a:pPr algn="ctr" marL="0" indent="0" lvl="0">
              <a:lnSpc>
                <a:spcPts val="9969"/>
              </a:lnSpc>
              <a:spcBef>
                <a:spcPct val="0"/>
              </a:spcBef>
            </a:pPr>
            <a:r>
              <a:rPr lang="en-US" b="true" sz="8307" spc="-249">
                <a:solidFill>
                  <a:srgbClr val="FFFCF4"/>
                </a:solidFill>
                <a:latin typeface="Baskerville Display PT Bold"/>
                <a:ea typeface="Baskerville Display PT Bold"/>
                <a:cs typeface="Baskerville Display PT Bold"/>
                <a:sym typeface="Baskerville Display PT Bold"/>
              </a:rPr>
              <a:t>Contributions of Women in India's IT Industry</a:t>
            </a:r>
          </a:p>
        </p:txBody>
      </p:sp>
      <p:sp>
        <p:nvSpPr>
          <p:cNvPr name="TextBox 6" id="6"/>
          <p:cNvSpPr txBox="true"/>
          <p:nvPr/>
        </p:nvSpPr>
        <p:spPr>
          <a:xfrm rot="0">
            <a:off x="1028700" y="6232592"/>
            <a:ext cx="4526605" cy="1939412"/>
          </a:xfrm>
          <a:prstGeom prst="rect">
            <a:avLst/>
          </a:prstGeom>
        </p:spPr>
        <p:txBody>
          <a:bodyPr anchor="t" rtlCol="false" tIns="0" lIns="0" bIns="0" rIns="0">
            <a:spAutoFit/>
          </a:bodyPr>
          <a:lstStyle/>
          <a:p>
            <a:pPr algn="ctr">
              <a:lnSpc>
                <a:spcPts val="3097"/>
              </a:lnSpc>
            </a:pPr>
            <a:r>
              <a:rPr lang="en-US" sz="2244" strike="noStrike" u="none">
                <a:solidFill>
                  <a:srgbClr val="1E1B1B"/>
                </a:solidFill>
                <a:latin typeface="Public Sans"/>
                <a:ea typeface="Public Sans"/>
                <a:cs typeface="Public Sans"/>
                <a:sym typeface="Public Sans"/>
              </a:rPr>
              <a:t>Lorem ipsum dolor sit amet, consectetur adipiscing elit. Curabitur vel orci ut dolor fringilla dignissim a nec mauris. Nam at volutpat dui, et pretium metus.</a:t>
            </a:r>
          </a:p>
        </p:txBody>
      </p:sp>
      <p:sp>
        <p:nvSpPr>
          <p:cNvPr name="TextBox 7" id="7"/>
          <p:cNvSpPr txBox="true"/>
          <p:nvPr/>
        </p:nvSpPr>
        <p:spPr>
          <a:xfrm rot="0">
            <a:off x="12732695" y="6232592"/>
            <a:ext cx="4526605" cy="1939412"/>
          </a:xfrm>
          <a:prstGeom prst="rect">
            <a:avLst/>
          </a:prstGeom>
        </p:spPr>
        <p:txBody>
          <a:bodyPr anchor="t" rtlCol="false" tIns="0" lIns="0" bIns="0" rIns="0">
            <a:spAutoFit/>
          </a:bodyPr>
          <a:lstStyle/>
          <a:p>
            <a:pPr algn="ctr">
              <a:lnSpc>
                <a:spcPts val="3097"/>
              </a:lnSpc>
            </a:pPr>
            <a:r>
              <a:rPr lang="en-US" sz="2244" strike="noStrike" u="none">
                <a:solidFill>
                  <a:srgbClr val="1E1B1B"/>
                </a:solidFill>
                <a:latin typeface="Public Sans"/>
                <a:ea typeface="Public Sans"/>
                <a:cs typeface="Public Sans"/>
                <a:sym typeface="Public Sans"/>
              </a:rPr>
              <a:t>Lorem ipsum dolor sit amet, consectetur adipiscing elit. Curabitur vel orci ut dolor fringilla dignissim a nec mauris. Nam at volutpat dui, et pretium metus.</a:t>
            </a:r>
          </a:p>
        </p:txBody>
      </p:sp>
      <p:sp>
        <p:nvSpPr>
          <p:cNvPr name="AutoShape 8" id="8"/>
          <p:cNvSpPr/>
          <p:nvPr/>
        </p:nvSpPr>
        <p:spPr>
          <a:xfrm>
            <a:off x="1240353" y="2601782"/>
            <a:ext cx="16018947" cy="0"/>
          </a:xfrm>
          <a:prstGeom prst="line">
            <a:avLst/>
          </a:prstGeom>
          <a:ln cap="flat" w="19050">
            <a:solidFill>
              <a:srgbClr val="FFFCF4"/>
            </a:solidFill>
            <a:prstDash val="solid"/>
            <a:headEnd type="none" len="sm" w="sm"/>
            <a:tailEnd type="none" len="sm" w="sm"/>
          </a:ln>
        </p:spPr>
      </p:sp>
      <p:sp>
        <p:nvSpPr>
          <p:cNvPr name="Freeform 9" id="9"/>
          <p:cNvSpPr/>
          <p:nvPr/>
        </p:nvSpPr>
        <p:spPr>
          <a:xfrm flipH="false" flipV="false" rot="0">
            <a:off x="16599077" y="2038345"/>
            <a:ext cx="922084" cy="230521"/>
          </a:xfrm>
          <a:custGeom>
            <a:avLst/>
            <a:gdLst/>
            <a:ahLst/>
            <a:cxnLst/>
            <a:rect r="r" b="b" t="t" l="l"/>
            <a:pathLst>
              <a:path h="230521" w="922084">
                <a:moveTo>
                  <a:pt x="0" y="0"/>
                </a:moveTo>
                <a:lnTo>
                  <a:pt x="922084" y="0"/>
                </a:lnTo>
                <a:lnTo>
                  <a:pt x="922084" y="230521"/>
                </a:lnTo>
                <a:lnTo>
                  <a:pt x="0" y="230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0" id="10"/>
          <p:cNvSpPr/>
          <p:nvPr/>
        </p:nvSpPr>
        <p:spPr>
          <a:xfrm>
            <a:off x="4669510" y="5557343"/>
            <a:ext cx="8063185" cy="0"/>
          </a:xfrm>
          <a:prstGeom prst="line">
            <a:avLst/>
          </a:prstGeom>
          <a:ln cap="flat" w="19050">
            <a:solidFill>
              <a:srgbClr val="FFFCF4"/>
            </a:solidFill>
            <a:prstDash val="solid"/>
            <a:headEnd type="none" len="sm" w="sm"/>
            <a:tailEnd type="none" len="sm" w="sm"/>
          </a:ln>
        </p:spPr>
      </p:sp>
      <p:sp>
        <p:nvSpPr>
          <p:cNvPr name="TextBox 11" id="11"/>
          <p:cNvSpPr txBox="true"/>
          <p:nvPr/>
        </p:nvSpPr>
        <p:spPr>
          <a:xfrm rot="0">
            <a:off x="357088" y="2813031"/>
            <a:ext cx="16486931" cy="3097357"/>
          </a:xfrm>
          <a:prstGeom prst="rect">
            <a:avLst/>
          </a:prstGeom>
        </p:spPr>
        <p:txBody>
          <a:bodyPr anchor="t" rtlCol="false" tIns="0" lIns="0" bIns="0" rIns="0">
            <a:spAutoFit/>
          </a:bodyPr>
          <a:lstStyle/>
          <a:p>
            <a:pPr algn="l">
              <a:lnSpc>
                <a:spcPts val="6665"/>
              </a:lnSpc>
            </a:pPr>
            <a:r>
              <a:rPr lang="en-US" sz="4761" b="true">
                <a:solidFill>
                  <a:srgbClr val="FFFFFF"/>
                </a:solidFill>
                <a:latin typeface="Times New Roman Bold"/>
                <a:ea typeface="Times New Roman Bold"/>
                <a:cs typeface="Times New Roman Bold"/>
                <a:sym typeface="Times New Roman Bold"/>
              </a:rPr>
              <a:t>   1. Increased Workforce Representation :</a:t>
            </a:r>
          </a:p>
          <a:p>
            <a:pPr algn="l" marL="886364" indent="-443182" lvl="1">
              <a:lnSpc>
                <a:spcPts val="5747"/>
              </a:lnSpc>
              <a:buFont typeface="Arial"/>
              <a:buChar char="•"/>
            </a:pPr>
            <a:r>
              <a:rPr lang="en-US" sz="4105">
                <a:solidFill>
                  <a:srgbClr val="FFFFFF"/>
                </a:solidFill>
                <a:latin typeface="Times New Roman"/>
                <a:ea typeface="Times New Roman"/>
                <a:cs typeface="Times New Roman"/>
                <a:sym typeface="Times New Roman"/>
              </a:rPr>
              <a:t>Women now make up 36% of India's IT workforce.</a:t>
            </a:r>
          </a:p>
          <a:p>
            <a:pPr algn="l" marL="886364" indent="-443182" lvl="1">
              <a:lnSpc>
                <a:spcPts val="5747"/>
              </a:lnSpc>
              <a:buFont typeface="Arial"/>
              <a:buChar char="•"/>
            </a:pPr>
            <a:r>
              <a:rPr lang="en-US" sz="4105">
                <a:solidFill>
                  <a:srgbClr val="FFFFFF"/>
                </a:solidFill>
                <a:latin typeface="Times New Roman"/>
                <a:ea typeface="Times New Roman"/>
                <a:cs typeface="Times New Roman"/>
                <a:sym typeface="Times New Roman"/>
              </a:rPr>
              <a:t>23% of senior leadership roles in IT are held by women.</a:t>
            </a:r>
          </a:p>
          <a:p>
            <a:pPr algn="l">
              <a:lnSpc>
                <a:spcPts val="5747"/>
              </a:lnSpc>
            </a:pPr>
          </a:p>
        </p:txBody>
      </p:sp>
      <p:sp>
        <p:nvSpPr>
          <p:cNvPr name="TextBox 12" id="12"/>
          <p:cNvSpPr txBox="true"/>
          <p:nvPr/>
        </p:nvSpPr>
        <p:spPr>
          <a:xfrm rot="0">
            <a:off x="398588" y="5748463"/>
            <a:ext cx="17141623" cy="4685156"/>
          </a:xfrm>
          <a:prstGeom prst="rect">
            <a:avLst/>
          </a:prstGeom>
        </p:spPr>
        <p:txBody>
          <a:bodyPr anchor="t" rtlCol="false" tIns="0" lIns="0" bIns="0" rIns="0">
            <a:spAutoFit/>
          </a:bodyPr>
          <a:lstStyle/>
          <a:p>
            <a:pPr algn="l">
              <a:lnSpc>
                <a:spcPts val="5981"/>
              </a:lnSpc>
            </a:pPr>
            <a:r>
              <a:rPr lang="en-US" sz="4272" b="true">
                <a:solidFill>
                  <a:srgbClr val="FFFFFF"/>
                </a:solidFill>
                <a:latin typeface="Times New Roman Bold"/>
                <a:ea typeface="Times New Roman Bold"/>
                <a:cs typeface="Times New Roman Bold"/>
                <a:sym typeface="Times New Roman Bold"/>
              </a:rPr>
              <a:t>   2. Notable Women Leaders :</a:t>
            </a:r>
          </a:p>
          <a:p>
            <a:pPr algn="l" marL="802580" indent="-401290" lvl="1">
              <a:lnSpc>
                <a:spcPts val="5204"/>
              </a:lnSpc>
              <a:buFont typeface="Arial"/>
              <a:buChar char="•"/>
            </a:pPr>
            <a:r>
              <a:rPr lang="en-US" sz="3717">
                <a:solidFill>
                  <a:srgbClr val="FFFFFF"/>
                </a:solidFill>
                <a:latin typeface="Times New Roman"/>
                <a:ea typeface="Times New Roman"/>
                <a:cs typeface="Times New Roman"/>
                <a:sym typeface="Times New Roman"/>
              </a:rPr>
              <a:t>Roshni Nadar Malhotra – Chairperson of HCL Technologies</a:t>
            </a:r>
          </a:p>
          <a:p>
            <a:pPr algn="l" marL="802580" indent="-401290" lvl="1">
              <a:lnSpc>
                <a:spcPts val="5204"/>
              </a:lnSpc>
              <a:buFont typeface="Arial"/>
              <a:buChar char="•"/>
            </a:pPr>
            <a:r>
              <a:rPr lang="en-US" sz="3717">
                <a:solidFill>
                  <a:srgbClr val="FFFFFF"/>
                </a:solidFill>
                <a:latin typeface="Times New Roman"/>
                <a:ea typeface="Times New Roman"/>
                <a:cs typeface="Times New Roman"/>
                <a:sym typeface="Times New Roman"/>
              </a:rPr>
              <a:t>Debjani Ghosh – President of NASSCOM</a:t>
            </a:r>
          </a:p>
          <a:p>
            <a:pPr algn="l" marL="802580" indent="-401290" lvl="1">
              <a:lnSpc>
                <a:spcPts val="5204"/>
              </a:lnSpc>
              <a:buFont typeface="Arial"/>
              <a:buChar char="•"/>
            </a:pPr>
            <a:r>
              <a:rPr lang="en-US" sz="3717">
                <a:solidFill>
                  <a:srgbClr val="FFFFFF"/>
                </a:solidFill>
                <a:latin typeface="Times New Roman"/>
                <a:ea typeface="Times New Roman"/>
                <a:cs typeface="Times New Roman"/>
                <a:sym typeface="Times New Roman"/>
              </a:rPr>
              <a:t>Arundhati Bhattacharya – CEO of Salesforce India</a:t>
            </a:r>
          </a:p>
          <a:p>
            <a:pPr algn="l" marL="802580" indent="-401290" lvl="1">
              <a:lnSpc>
                <a:spcPts val="5204"/>
              </a:lnSpc>
              <a:buFont typeface="Arial"/>
              <a:buChar char="•"/>
            </a:pPr>
            <a:r>
              <a:rPr lang="en-US" sz="3717">
                <a:solidFill>
                  <a:srgbClr val="FFFFFF"/>
                </a:solidFill>
                <a:latin typeface="Times New Roman"/>
                <a:ea typeface="Times New Roman"/>
                <a:cs typeface="Times New Roman"/>
                <a:sym typeface="Times New Roman"/>
              </a:rPr>
              <a:t>Kirthiga Reddy – Former MD of Facebook India, now Partner at SoftBank</a:t>
            </a:r>
          </a:p>
          <a:p>
            <a:pPr algn="l" marL="802580" indent="-401290" lvl="1">
              <a:lnSpc>
                <a:spcPts val="5204"/>
              </a:lnSpc>
              <a:buFont typeface="Arial"/>
              <a:buChar char="•"/>
            </a:pPr>
            <a:r>
              <a:rPr lang="en-US" sz="3717">
                <a:solidFill>
                  <a:srgbClr val="FFFFFF"/>
                </a:solidFill>
                <a:latin typeface="Times New Roman"/>
                <a:ea typeface="Times New Roman"/>
                <a:cs typeface="Times New Roman"/>
                <a:sym typeface="Times New Roman"/>
              </a:rPr>
              <a:t>Neelam Dhawan – Former MD of HP India and Microsoft India</a:t>
            </a:r>
          </a:p>
          <a:p>
            <a:pPr algn="ctr">
              <a:lnSpc>
                <a:spcPts val="4644"/>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CF4"/>
        </a:solidFill>
      </p:bgPr>
    </p:bg>
    <p:spTree>
      <p:nvGrpSpPr>
        <p:cNvPr id="1" name=""/>
        <p:cNvGrpSpPr/>
        <p:nvPr/>
      </p:nvGrpSpPr>
      <p:grpSpPr>
        <a:xfrm>
          <a:off x="0" y="0"/>
          <a:ext cx="0" cy="0"/>
          <a:chOff x="0" y="0"/>
          <a:chExt cx="0" cy="0"/>
        </a:xfrm>
      </p:grpSpPr>
      <p:sp>
        <p:nvSpPr>
          <p:cNvPr name="Freeform 2" id="2"/>
          <p:cNvSpPr/>
          <p:nvPr/>
        </p:nvSpPr>
        <p:spPr>
          <a:xfrm flipH="false" flipV="false" rot="0">
            <a:off x="1111262" y="8050668"/>
            <a:ext cx="3856558" cy="278033"/>
          </a:xfrm>
          <a:custGeom>
            <a:avLst/>
            <a:gdLst/>
            <a:ahLst/>
            <a:cxnLst/>
            <a:rect r="r" b="b" t="t" l="l"/>
            <a:pathLst>
              <a:path h="278033" w="3856558">
                <a:moveTo>
                  <a:pt x="0" y="0"/>
                </a:moveTo>
                <a:lnTo>
                  <a:pt x="3856558" y="0"/>
                </a:lnTo>
                <a:lnTo>
                  <a:pt x="3856558" y="278033"/>
                </a:lnTo>
                <a:lnTo>
                  <a:pt x="0" y="278033"/>
                </a:lnTo>
                <a:lnTo>
                  <a:pt x="0" y="0"/>
                </a:lnTo>
                <a:close/>
              </a:path>
            </a:pathLst>
          </a:custGeom>
          <a:blipFill>
            <a:blip r:embed="rId2"/>
            <a:stretch>
              <a:fillRect l="0" t="-173949" r="0" b="0"/>
            </a:stretch>
          </a:blipFill>
        </p:spPr>
      </p:sp>
      <p:sp>
        <p:nvSpPr>
          <p:cNvPr name="Freeform 3" id="3"/>
          <p:cNvSpPr/>
          <p:nvPr/>
        </p:nvSpPr>
        <p:spPr>
          <a:xfrm flipH="false" flipV="false" rot="0">
            <a:off x="5199669" y="8050668"/>
            <a:ext cx="3856558" cy="278033"/>
          </a:xfrm>
          <a:custGeom>
            <a:avLst/>
            <a:gdLst/>
            <a:ahLst/>
            <a:cxnLst/>
            <a:rect r="r" b="b" t="t" l="l"/>
            <a:pathLst>
              <a:path h="278033" w="3856558">
                <a:moveTo>
                  <a:pt x="0" y="0"/>
                </a:moveTo>
                <a:lnTo>
                  <a:pt x="3856557" y="0"/>
                </a:lnTo>
                <a:lnTo>
                  <a:pt x="3856557" y="278033"/>
                </a:lnTo>
                <a:lnTo>
                  <a:pt x="0" y="278033"/>
                </a:lnTo>
                <a:lnTo>
                  <a:pt x="0" y="0"/>
                </a:lnTo>
                <a:close/>
              </a:path>
            </a:pathLst>
          </a:custGeom>
          <a:blipFill>
            <a:blip r:embed="rId2"/>
            <a:stretch>
              <a:fillRect l="0" t="-173949" r="0" b="0"/>
            </a:stretch>
          </a:blipFill>
        </p:spPr>
      </p:sp>
      <p:sp>
        <p:nvSpPr>
          <p:cNvPr name="Freeform 4" id="4"/>
          <p:cNvSpPr/>
          <p:nvPr/>
        </p:nvSpPr>
        <p:spPr>
          <a:xfrm flipH="false" flipV="false" rot="0">
            <a:off x="13320180" y="8050668"/>
            <a:ext cx="3856558" cy="278033"/>
          </a:xfrm>
          <a:custGeom>
            <a:avLst/>
            <a:gdLst/>
            <a:ahLst/>
            <a:cxnLst/>
            <a:rect r="r" b="b" t="t" l="l"/>
            <a:pathLst>
              <a:path h="278033" w="3856558">
                <a:moveTo>
                  <a:pt x="0" y="0"/>
                </a:moveTo>
                <a:lnTo>
                  <a:pt x="3856558" y="0"/>
                </a:lnTo>
                <a:lnTo>
                  <a:pt x="3856558" y="278033"/>
                </a:lnTo>
                <a:lnTo>
                  <a:pt x="0" y="278033"/>
                </a:lnTo>
                <a:lnTo>
                  <a:pt x="0" y="0"/>
                </a:lnTo>
                <a:close/>
              </a:path>
            </a:pathLst>
          </a:custGeom>
          <a:blipFill>
            <a:blip r:embed="rId2"/>
            <a:stretch>
              <a:fillRect l="0" t="-173949" r="0" b="0"/>
            </a:stretch>
          </a:blipFill>
        </p:spPr>
      </p:sp>
      <p:sp>
        <p:nvSpPr>
          <p:cNvPr name="AutoShape 5" id="5"/>
          <p:cNvSpPr/>
          <p:nvPr/>
        </p:nvSpPr>
        <p:spPr>
          <a:xfrm>
            <a:off x="1148949" y="1019175"/>
            <a:ext cx="16018947" cy="0"/>
          </a:xfrm>
          <a:prstGeom prst="line">
            <a:avLst/>
          </a:prstGeom>
          <a:ln cap="flat" w="19050">
            <a:solidFill>
              <a:srgbClr val="1E1B1B"/>
            </a:solidFill>
            <a:prstDash val="solid"/>
            <a:headEnd type="none" len="sm" w="sm"/>
            <a:tailEnd type="none" len="sm" w="sm"/>
          </a:ln>
        </p:spPr>
      </p:sp>
      <p:sp>
        <p:nvSpPr>
          <p:cNvPr name="Freeform 6" id="6"/>
          <p:cNvSpPr/>
          <p:nvPr/>
        </p:nvSpPr>
        <p:spPr>
          <a:xfrm flipH="false" flipV="false" rot="0">
            <a:off x="16337216" y="583029"/>
            <a:ext cx="922084" cy="230521"/>
          </a:xfrm>
          <a:custGeom>
            <a:avLst/>
            <a:gdLst/>
            <a:ahLst/>
            <a:cxnLst/>
            <a:rect r="r" b="b" t="t" l="l"/>
            <a:pathLst>
              <a:path h="230521" w="922084">
                <a:moveTo>
                  <a:pt x="0" y="0"/>
                </a:moveTo>
                <a:lnTo>
                  <a:pt x="922084" y="0"/>
                </a:lnTo>
                <a:lnTo>
                  <a:pt x="922084" y="230521"/>
                </a:lnTo>
                <a:lnTo>
                  <a:pt x="0" y="2305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58747" y="1215454"/>
            <a:ext cx="3996072" cy="3996072"/>
          </a:xfrm>
          <a:custGeom>
            <a:avLst/>
            <a:gdLst/>
            <a:ahLst/>
            <a:cxnLst/>
            <a:rect r="r" b="b" t="t" l="l"/>
            <a:pathLst>
              <a:path h="3996072" w="3996072">
                <a:moveTo>
                  <a:pt x="0" y="0"/>
                </a:moveTo>
                <a:lnTo>
                  <a:pt x="3996072" y="0"/>
                </a:lnTo>
                <a:lnTo>
                  <a:pt x="3996072" y="3996073"/>
                </a:lnTo>
                <a:lnTo>
                  <a:pt x="0" y="3996073"/>
                </a:lnTo>
                <a:lnTo>
                  <a:pt x="0" y="0"/>
                </a:lnTo>
                <a:close/>
              </a:path>
            </a:pathLst>
          </a:custGeom>
          <a:blipFill>
            <a:blip r:embed="rId5"/>
            <a:stretch>
              <a:fillRect l="0" t="0" r="0" b="0"/>
            </a:stretch>
          </a:blipFill>
        </p:spPr>
      </p:sp>
      <p:sp>
        <p:nvSpPr>
          <p:cNvPr name="Freeform 8" id="8"/>
          <p:cNvSpPr/>
          <p:nvPr/>
        </p:nvSpPr>
        <p:spPr>
          <a:xfrm flipH="false" flipV="false" rot="0">
            <a:off x="2605208" y="5842430"/>
            <a:ext cx="3825498" cy="3809271"/>
          </a:xfrm>
          <a:custGeom>
            <a:avLst/>
            <a:gdLst/>
            <a:ahLst/>
            <a:cxnLst/>
            <a:rect r="r" b="b" t="t" l="l"/>
            <a:pathLst>
              <a:path h="3809271" w="3825498">
                <a:moveTo>
                  <a:pt x="0" y="0"/>
                </a:moveTo>
                <a:lnTo>
                  <a:pt x="3825498" y="0"/>
                </a:lnTo>
                <a:lnTo>
                  <a:pt x="3825498" y="3809271"/>
                </a:lnTo>
                <a:lnTo>
                  <a:pt x="0" y="3809271"/>
                </a:lnTo>
                <a:lnTo>
                  <a:pt x="0" y="0"/>
                </a:lnTo>
                <a:close/>
              </a:path>
            </a:pathLst>
          </a:custGeom>
          <a:blipFill>
            <a:blip r:embed="rId6"/>
            <a:stretch>
              <a:fillRect l="0" t="-212" r="0" b="-212"/>
            </a:stretch>
          </a:blipFill>
        </p:spPr>
      </p:sp>
      <p:sp>
        <p:nvSpPr>
          <p:cNvPr name="Freeform 9" id="9"/>
          <p:cNvSpPr/>
          <p:nvPr/>
        </p:nvSpPr>
        <p:spPr>
          <a:xfrm flipH="false" flipV="false" rot="0">
            <a:off x="6766082" y="1169953"/>
            <a:ext cx="3409303" cy="4336439"/>
          </a:xfrm>
          <a:custGeom>
            <a:avLst/>
            <a:gdLst/>
            <a:ahLst/>
            <a:cxnLst/>
            <a:rect r="r" b="b" t="t" l="l"/>
            <a:pathLst>
              <a:path h="4336439" w="3409303">
                <a:moveTo>
                  <a:pt x="0" y="0"/>
                </a:moveTo>
                <a:lnTo>
                  <a:pt x="3409303" y="0"/>
                </a:lnTo>
                <a:lnTo>
                  <a:pt x="3409303" y="4336439"/>
                </a:lnTo>
                <a:lnTo>
                  <a:pt x="0" y="4336439"/>
                </a:lnTo>
                <a:lnTo>
                  <a:pt x="0" y="0"/>
                </a:lnTo>
                <a:close/>
              </a:path>
            </a:pathLst>
          </a:custGeom>
          <a:blipFill>
            <a:blip r:embed="rId7"/>
            <a:stretch>
              <a:fillRect l="-71409" t="0" r="-75841" b="-9343"/>
            </a:stretch>
          </a:blipFill>
        </p:spPr>
      </p:sp>
      <p:sp>
        <p:nvSpPr>
          <p:cNvPr name="Freeform 10" id="10"/>
          <p:cNvSpPr/>
          <p:nvPr/>
        </p:nvSpPr>
        <p:spPr>
          <a:xfrm flipH="false" flipV="false" rot="0">
            <a:off x="10510761" y="4783339"/>
            <a:ext cx="3530742" cy="4616205"/>
          </a:xfrm>
          <a:custGeom>
            <a:avLst/>
            <a:gdLst/>
            <a:ahLst/>
            <a:cxnLst/>
            <a:rect r="r" b="b" t="t" l="l"/>
            <a:pathLst>
              <a:path h="4616205" w="3530742">
                <a:moveTo>
                  <a:pt x="0" y="0"/>
                </a:moveTo>
                <a:lnTo>
                  <a:pt x="3530742" y="0"/>
                </a:lnTo>
                <a:lnTo>
                  <a:pt x="3530742" y="4616205"/>
                </a:lnTo>
                <a:lnTo>
                  <a:pt x="0" y="4616205"/>
                </a:lnTo>
                <a:lnTo>
                  <a:pt x="0" y="0"/>
                </a:lnTo>
                <a:close/>
              </a:path>
            </a:pathLst>
          </a:custGeom>
          <a:blipFill>
            <a:blip r:embed="rId8"/>
            <a:stretch>
              <a:fillRect l="-97585" t="-975" r="-50203" b="-6339"/>
            </a:stretch>
          </a:blipFill>
        </p:spPr>
      </p:sp>
      <p:sp>
        <p:nvSpPr>
          <p:cNvPr name="Freeform 11" id="11"/>
          <p:cNvSpPr/>
          <p:nvPr/>
        </p:nvSpPr>
        <p:spPr>
          <a:xfrm flipH="false" flipV="false" rot="0">
            <a:off x="14360284" y="1215454"/>
            <a:ext cx="3638724" cy="4083969"/>
          </a:xfrm>
          <a:custGeom>
            <a:avLst/>
            <a:gdLst/>
            <a:ahLst/>
            <a:cxnLst/>
            <a:rect r="r" b="b" t="t" l="l"/>
            <a:pathLst>
              <a:path h="4083969" w="3638724">
                <a:moveTo>
                  <a:pt x="0" y="0"/>
                </a:moveTo>
                <a:lnTo>
                  <a:pt x="3638723" y="0"/>
                </a:lnTo>
                <a:lnTo>
                  <a:pt x="3638723" y="4083969"/>
                </a:lnTo>
                <a:lnTo>
                  <a:pt x="0" y="4083969"/>
                </a:lnTo>
                <a:lnTo>
                  <a:pt x="0" y="0"/>
                </a:lnTo>
                <a:close/>
              </a:path>
            </a:pathLst>
          </a:custGeom>
          <a:blipFill>
            <a:blip r:embed="rId9"/>
            <a:stretch>
              <a:fillRect l="-66687" t="0" r="0" b="0"/>
            </a:stretch>
          </a:blipFill>
        </p:spPr>
      </p:sp>
      <p:sp>
        <p:nvSpPr>
          <p:cNvPr name="TextBox 12" id="12"/>
          <p:cNvSpPr txBox="true"/>
          <p:nvPr/>
        </p:nvSpPr>
        <p:spPr>
          <a:xfrm rot="0">
            <a:off x="14360284" y="5541629"/>
            <a:ext cx="3638724" cy="494705"/>
          </a:xfrm>
          <a:prstGeom prst="rect">
            <a:avLst/>
          </a:prstGeom>
        </p:spPr>
        <p:txBody>
          <a:bodyPr anchor="t" rtlCol="false" tIns="0" lIns="0" bIns="0" rIns="0">
            <a:spAutoFit/>
          </a:bodyPr>
          <a:lstStyle/>
          <a:p>
            <a:pPr algn="ctr">
              <a:lnSpc>
                <a:spcPts val="3946"/>
              </a:lnSpc>
              <a:spcBef>
                <a:spcPct val="0"/>
              </a:spcBef>
            </a:pPr>
            <a:r>
              <a:rPr lang="en-US" b="true" sz="2818">
                <a:solidFill>
                  <a:srgbClr val="1E1B1B"/>
                </a:solidFill>
                <a:latin typeface="Public Sans Bold"/>
                <a:ea typeface="Public Sans Bold"/>
                <a:cs typeface="Public Sans Bold"/>
                <a:sym typeface="Public Sans Bold"/>
              </a:rPr>
              <a:t>5. </a:t>
            </a:r>
            <a:r>
              <a:rPr lang="en-US" b="true" sz="2818">
                <a:solidFill>
                  <a:srgbClr val="1E1B1B"/>
                </a:solidFill>
                <a:latin typeface="Public Sans Bold"/>
                <a:ea typeface="Public Sans Bold"/>
                <a:cs typeface="Public Sans Bold"/>
                <a:sym typeface="Public Sans Bold"/>
              </a:rPr>
              <a:t> Neelam Dhawan</a:t>
            </a:r>
          </a:p>
        </p:txBody>
      </p:sp>
      <p:sp>
        <p:nvSpPr>
          <p:cNvPr name="TextBox 13" id="13"/>
          <p:cNvSpPr txBox="true"/>
          <p:nvPr/>
        </p:nvSpPr>
        <p:spPr>
          <a:xfrm rot="0">
            <a:off x="328695" y="5300636"/>
            <a:ext cx="3408164" cy="398919"/>
          </a:xfrm>
          <a:prstGeom prst="rect">
            <a:avLst/>
          </a:prstGeom>
        </p:spPr>
        <p:txBody>
          <a:bodyPr anchor="t" rtlCol="false" tIns="0" lIns="0" bIns="0" rIns="0">
            <a:spAutoFit/>
          </a:bodyPr>
          <a:lstStyle/>
          <a:p>
            <a:pPr algn="ctr">
              <a:lnSpc>
                <a:spcPts val="3212"/>
              </a:lnSpc>
              <a:spcBef>
                <a:spcPct val="0"/>
              </a:spcBef>
            </a:pPr>
            <a:r>
              <a:rPr lang="en-US" b="true" sz="2294">
                <a:solidFill>
                  <a:srgbClr val="1E1B1B"/>
                </a:solidFill>
                <a:latin typeface="Public Sans Bold"/>
                <a:ea typeface="Public Sans Bold"/>
                <a:cs typeface="Public Sans Bold"/>
                <a:sym typeface="Public Sans Bold"/>
              </a:rPr>
              <a:t>1.</a:t>
            </a:r>
            <a:r>
              <a:rPr lang="en-US" b="true" sz="2294">
                <a:solidFill>
                  <a:srgbClr val="1E1B1B"/>
                </a:solidFill>
                <a:latin typeface="Public Sans Bold"/>
                <a:ea typeface="Public Sans Bold"/>
                <a:cs typeface="Public Sans Bold"/>
                <a:sym typeface="Public Sans Bold"/>
              </a:rPr>
              <a:t>Roshni Nadar Malhotra</a:t>
            </a:r>
          </a:p>
        </p:txBody>
      </p:sp>
      <p:sp>
        <p:nvSpPr>
          <p:cNvPr name="TextBox 14" id="14"/>
          <p:cNvSpPr txBox="true"/>
          <p:nvPr/>
        </p:nvSpPr>
        <p:spPr>
          <a:xfrm rot="0">
            <a:off x="3436702" y="9755415"/>
            <a:ext cx="2842736" cy="490843"/>
          </a:xfrm>
          <a:prstGeom prst="rect">
            <a:avLst/>
          </a:prstGeom>
        </p:spPr>
        <p:txBody>
          <a:bodyPr anchor="t" rtlCol="false" tIns="0" lIns="0" bIns="0" rIns="0">
            <a:spAutoFit/>
          </a:bodyPr>
          <a:lstStyle/>
          <a:p>
            <a:pPr algn="ctr">
              <a:lnSpc>
                <a:spcPts val="3920"/>
              </a:lnSpc>
              <a:spcBef>
                <a:spcPct val="0"/>
              </a:spcBef>
            </a:pPr>
            <a:r>
              <a:rPr lang="en-US" b="true" sz="2800">
                <a:solidFill>
                  <a:srgbClr val="1E1B1B"/>
                </a:solidFill>
                <a:latin typeface="Public Sans Bold"/>
                <a:ea typeface="Public Sans Bold"/>
                <a:cs typeface="Public Sans Bold"/>
                <a:sym typeface="Public Sans Bold"/>
              </a:rPr>
              <a:t>2. </a:t>
            </a:r>
            <a:r>
              <a:rPr lang="en-US" b="true" sz="2800">
                <a:solidFill>
                  <a:srgbClr val="1E1B1B"/>
                </a:solidFill>
                <a:latin typeface="Public Sans Bold"/>
                <a:ea typeface="Public Sans Bold"/>
                <a:cs typeface="Public Sans Bold"/>
                <a:sym typeface="Public Sans Bold"/>
              </a:rPr>
              <a:t>Debjani Ghosh</a:t>
            </a:r>
          </a:p>
        </p:txBody>
      </p:sp>
      <p:sp>
        <p:nvSpPr>
          <p:cNvPr name="TextBox 15" id="15"/>
          <p:cNvSpPr txBox="true"/>
          <p:nvPr/>
        </p:nvSpPr>
        <p:spPr>
          <a:xfrm rot="0">
            <a:off x="6430706" y="5590495"/>
            <a:ext cx="4080055" cy="834529"/>
          </a:xfrm>
          <a:prstGeom prst="rect">
            <a:avLst/>
          </a:prstGeom>
        </p:spPr>
        <p:txBody>
          <a:bodyPr anchor="t" rtlCol="false" tIns="0" lIns="0" bIns="0" rIns="0">
            <a:spAutoFit/>
          </a:bodyPr>
          <a:lstStyle/>
          <a:p>
            <a:pPr algn="ctr">
              <a:lnSpc>
                <a:spcPts val="3352"/>
              </a:lnSpc>
              <a:spcBef>
                <a:spcPct val="0"/>
              </a:spcBef>
            </a:pPr>
            <a:r>
              <a:rPr lang="en-US" b="true" sz="2394">
                <a:solidFill>
                  <a:srgbClr val="1E1B1B"/>
                </a:solidFill>
                <a:latin typeface="Public Sans Bold"/>
                <a:ea typeface="Public Sans Bold"/>
                <a:cs typeface="Public Sans Bold"/>
                <a:sym typeface="Public Sans Bold"/>
              </a:rPr>
              <a:t>3. </a:t>
            </a:r>
            <a:r>
              <a:rPr lang="en-US" b="true" sz="2394">
                <a:solidFill>
                  <a:srgbClr val="1E1B1B"/>
                </a:solidFill>
                <a:latin typeface="Public Sans Bold"/>
                <a:ea typeface="Public Sans Bold"/>
                <a:cs typeface="Public Sans Bold"/>
                <a:sym typeface="Public Sans Bold"/>
              </a:rPr>
              <a:t>Arundhati </a:t>
            </a:r>
          </a:p>
          <a:p>
            <a:pPr algn="ctr">
              <a:lnSpc>
                <a:spcPts val="3352"/>
              </a:lnSpc>
              <a:spcBef>
                <a:spcPct val="0"/>
              </a:spcBef>
            </a:pPr>
            <a:r>
              <a:rPr lang="en-US" b="true" sz="2394">
                <a:solidFill>
                  <a:srgbClr val="1E1B1B"/>
                </a:solidFill>
                <a:latin typeface="Public Sans Bold"/>
                <a:ea typeface="Public Sans Bold"/>
                <a:cs typeface="Public Sans Bold"/>
                <a:sym typeface="Public Sans Bold"/>
              </a:rPr>
              <a:t>Bhattacharya</a:t>
            </a:r>
          </a:p>
        </p:txBody>
      </p:sp>
      <p:sp>
        <p:nvSpPr>
          <p:cNvPr name="TextBox 16" id="16"/>
          <p:cNvSpPr txBox="true"/>
          <p:nvPr/>
        </p:nvSpPr>
        <p:spPr>
          <a:xfrm rot="0">
            <a:off x="10297620" y="9528892"/>
            <a:ext cx="3606488" cy="505282"/>
          </a:xfrm>
          <a:prstGeom prst="rect">
            <a:avLst/>
          </a:prstGeom>
        </p:spPr>
        <p:txBody>
          <a:bodyPr anchor="t" rtlCol="false" tIns="0" lIns="0" bIns="0" rIns="0">
            <a:spAutoFit/>
          </a:bodyPr>
          <a:lstStyle/>
          <a:p>
            <a:pPr algn="ctr">
              <a:lnSpc>
                <a:spcPts val="4044"/>
              </a:lnSpc>
              <a:spcBef>
                <a:spcPct val="0"/>
              </a:spcBef>
            </a:pPr>
            <a:r>
              <a:rPr lang="en-US" b="true" sz="2888">
                <a:solidFill>
                  <a:srgbClr val="1E1B1B"/>
                </a:solidFill>
                <a:latin typeface="Public Sans Bold"/>
                <a:ea typeface="Public Sans Bold"/>
                <a:cs typeface="Public Sans Bold"/>
                <a:sym typeface="Public Sans Bold"/>
              </a:rPr>
              <a:t>4. </a:t>
            </a:r>
            <a:r>
              <a:rPr lang="en-US" b="true" sz="2888">
                <a:solidFill>
                  <a:srgbClr val="1E1B1B"/>
                </a:solidFill>
                <a:latin typeface="Public Sans Bold"/>
                <a:ea typeface="Public Sans Bold"/>
                <a:cs typeface="Public Sans Bold"/>
                <a:sym typeface="Public Sans Bold"/>
              </a:rPr>
              <a:t>Kirthiga Reddy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CF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8000"/>
            </a:blip>
            <a:stretch>
              <a:fillRect l="0" t="-9333" r="0" b="-9333"/>
            </a:stretch>
          </a:blipFill>
        </p:spPr>
      </p:sp>
      <p:sp>
        <p:nvSpPr>
          <p:cNvPr name="TextBox 3" id="3"/>
          <p:cNvSpPr txBox="true"/>
          <p:nvPr/>
        </p:nvSpPr>
        <p:spPr>
          <a:xfrm rot="0">
            <a:off x="848363" y="2084057"/>
            <a:ext cx="15527298" cy="6535407"/>
          </a:xfrm>
          <a:prstGeom prst="rect">
            <a:avLst/>
          </a:prstGeom>
        </p:spPr>
        <p:txBody>
          <a:bodyPr anchor="t" rtlCol="false" tIns="0" lIns="0" bIns="0" rIns="0">
            <a:spAutoFit/>
          </a:bodyPr>
          <a:lstStyle/>
          <a:p>
            <a:pPr algn="l">
              <a:lnSpc>
                <a:spcPts val="7280"/>
              </a:lnSpc>
            </a:pPr>
          </a:p>
          <a:p>
            <a:pPr algn="l">
              <a:lnSpc>
                <a:spcPts val="7280"/>
              </a:lnSpc>
            </a:pPr>
            <a:r>
              <a:rPr lang="en-US" sz="5200" b="true">
                <a:solidFill>
                  <a:srgbClr val="000000"/>
                </a:solidFill>
                <a:latin typeface="Times New Roman Bold"/>
                <a:ea typeface="Times New Roman Bold"/>
                <a:cs typeface="Times New Roman Bold"/>
                <a:sym typeface="Times New Roman Bold"/>
              </a:rPr>
              <a:t>🔹 Ada Lovelace – First Computer Programmer</a:t>
            </a:r>
          </a:p>
          <a:p>
            <a:pPr algn="l">
              <a:lnSpc>
                <a:spcPts val="7280"/>
              </a:lnSpc>
            </a:pPr>
            <a:r>
              <a:rPr lang="en-US" sz="5200" b="true">
                <a:solidFill>
                  <a:srgbClr val="000000"/>
                </a:solidFill>
                <a:latin typeface="Times New Roman Bold"/>
                <a:ea typeface="Times New Roman Bold"/>
                <a:cs typeface="Times New Roman Bold"/>
                <a:sym typeface="Times New Roman Bold"/>
              </a:rPr>
              <a:t>🔹 Grace Hopper – Pioneer in Programming Languages</a:t>
            </a:r>
          </a:p>
          <a:p>
            <a:pPr algn="l">
              <a:lnSpc>
                <a:spcPts val="7280"/>
              </a:lnSpc>
            </a:pPr>
            <a:r>
              <a:rPr lang="en-US" sz="5200" b="true">
                <a:solidFill>
                  <a:srgbClr val="000000"/>
                </a:solidFill>
                <a:latin typeface="Times New Roman Bold"/>
                <a:ea typeface="Times New Roman Bold"/>
                <a:cs typeface="Times New Roman Bold"/>
                <a:sym typeface="Times New Roman Bold"/>
              </a:rPr>
              <a:t>🔹 Sheryl Sandberg – Former COO of Meta</a:t>
            </a:r>
          </a:p>
          <a:p>
            <a:pPr algn="l">
              <a:lnSpc>
                <a:spcPts val="7280"/>
              </a:lnSpc>
            </a:pPr>
            <a:r>
              <a:rPr lang="en-US" sz="5200" b="true">
                <a:solidFill>
                  <a:srgbClr val="000000"/>
                </a:solidFill>
                <a:latin typeface="Times New Roman Bold"/>
                <a:ea typeface="Times New Roman Bold"/>
                <a:cs typeface="Times New Roman Bold"/>
                <a:sym typeface="Times New Roman Bold"/>
              </a:rPr>
              <a:t>🔹 Reshma Saujani – Founder of Girls Who Code</a:t>
            </a:r>
          </a:p>
          <a:p>
            <a:pPr algn="l">
              <a:lnSpc>
                <a:spcPts val="7280"/>
              </a:lnSpc>
            </a:pPr>
            <a:r>
              <a:rPr lang="en-US" sz="5200" b="true">
                <a:solidFill>
                  <a:srgbClr val="000000"/>
                </a:solidFill>
                <a:latin typeface="Times New Roman Bold"/>
                <a:ea typeface="Times New Roman Bold"/>
                <a:cs typeface="Times New Roman Bold"/>
                <a:sym typeface="Times New Roman Bold"/>
              </a:rPr>
              <a:t>🔹 Fei-Fei Li – AI &amp; Machine Learning Expert</a:t>
            </a:r>
          </a:p>
          <a:p>
            <a:pPr algn="l">
              <a:lnSpc>
                <a:spcPts val="7280"/>
              </a:lnSpc>
            </a:pPr>
          </a:p>
        </p:txBody>
      </p:sp>
      <p:sp>
        <p:nvSpPr>
          <p:cNvPr name="TextBox 4" id="4"/>
          <p:cNvSpPr txBox="true"/>
          <p:nvPr/>
        </p:nvSpPr>
        <p:spPr>
          <a:xfrm rot="0">
            <a:off x="2319279" y="228290"/>
            <a:ext cx="11758612" cy="1747519"/>
          </a:xfrm>
          <a:prstGeom prst="rect">
            <a:avLst/>
          </a:prstGeom>
        </p:spPr>
        <p:txBody>
          <a:bodyPr anchor="t" rtlCol="false" tIns="0" lIns="0" bIns="0" rIns="0">
            <a:spAutoFit/>
          </a:bodyPr>
          <a:lstStyle/>
          <a:p>
            <a:pPr algn="ctr">
              <a:lnSpc>
                <a:spcPts val="12880"/>
              </a:lnSpc>
            </a:pPr>
            <a:r>
              <a:rPr lang="en-US" sz="9200" b="true">
                <a:solidFill>
                  <a:srgbClr val="1E1B1B"/>
                </a:solidFill>
                <a:latin typeface="Times New Roman Bold"/>
                <a:ea typeface="Times New Roman Bold"/>
                <a:cs typeface="Times New Roman Bold"/>
                <a:sym typeface="Times New Roman Bold"/>
              </a:rPr>
              <a:t>Successful Women in IT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E1B1B"/>
        </a:solidFill>
      </p:bgPr>
    </p:bg>
    <p:spTree>
      <p:nvGrpSpPr>
        <p:cNvPr id="1" name=""/>
        <p:cNvGrpSpPr/>
        <p:nvPr/>
      </p:nvGrpSpPr>
      <p:grpSpPr>
        <a:xfrm>
          <a:off x="0" y="0"/>
          <a:ext cx="0" cy="0"/>
          <a:chOff x="0" y="0"/>
          <a:chExt cx="0" cy="0"/>
        </a:xfrm>
      </p:grpSpPr>
      <p:grpSp>
        <p:nvGrpSpPr>
          <p:cNvPr name="Group 2" id="2"/>
          <p:cNvGrpSpPr/>
          <p:nvPr/>
        </p:nvGrpSpPr>
        <p:grpSpPr>
          <a:xfrm rot="0">
            <a:off x="-3156963" y="-4540187"/>
            <a:ext cx="7129609" cy="712960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CF4">
                <a:alpha val="6667"/>
              </a:srgbClr>
            </a:solidFill>
          </p:spPr>
        </p:sp>
        <p:sp>
          <p:nvSpPr>
            <p:cNvPr name="TextBox 4" id="4"/>
            <p:cNvSpPr txBox="true"/>
            <p:nvPr/>
          </p:nvSpPr>
          <p:spPr>
            <a:xfrm>
              <a:off x="76200" y="76200"/>
              <a:ext cx="660400" cy="660400"/>
            </a:xfrm>
            <a:prstGeom prst="rect">
              <a:avLst/>
            </a:prstGeom>
          </p:spPr>
          <p:txBody>
            <a:bodyPr anchor="ctr" rtlCol="false" tIns="50800" lIns="50800" bIns="50800" rIns="50800"/>
            <a:lstStyle/>
            <a:p>
              <a:pPr algn="l" marL="0" indent="0" lvl="0">
                <a:lnSpc>
                  <a:spcPts val="2879"/>
                </a:lnSpc>
                <a:spcBef>
                  <a:spcPct val="0"/>
                </a:spcBef>
              </a:pPr>
            </a:p>
          </p:txBody>
        </p:sp>
      </p:grpSp>
      <p:sp>
        <p:nvSpPr>
          <p:cNvPr name="AutoShape 5" id="5"/>
          <p:cNvSpPr/>
          <p:nvPr/>
        </p:nvSpPr>
        <p:spPr>
          <a:xfrm>
            <a:off x="1148949" y="1274775"/>
            <a:ext cx="16018947" cy="0"/>
          </a:xfrm>
          <a:prstGeom prst="line">
            <a:avLst/>
          </a:prstGeom>
          <a:ln cap="flat" w="19050">
            <a:solidFill>
              <a:srgbClr val="FFFCF4"/>
            </a:solidFill>
            <a:prstDash val="solid"/>
            <a:headEnd type="none" len="sm" w="sm"/>
            <a:tailEnd type="none" len="sm" w="sm"/>
          </a:ln>
        </p:spPr>
      </p:sp>
      <p:sp>
        <p:nvSpPr>
          <p:cNvPr name="Freeform 6" id="6"/>
          <p:cNvSpPr/>
          <p:nvPr/>
        </p:nvSpPr>
        <p:spPr>
          <a:xfrm flipH="false" flipV="false" rot="0">
            <a:off x="16534044" y="1546329"/>
            <a:ext cx="922084" cy="230521"/>
          </a:xfrm>
          <a:custGeom>
            <a:avLst/>
            <a:gdLst/>
            <a:ahLst/>
            <a:cxnLst/>
            <a:rect r="r" b="b" t="t" l="l"/>
            <a:pathLst>
              <a:path h="230521" w="922084">
                <a:moveTo>
                  <a:pt x="0" y="0"/>
                </a:moveTo>
                <a:lnTo>
                  <a:pt x="922084" y="0"/>
                </a:lnTo>
                <a:lnTo>
                  <a:pt x="922084" y="230521"/>
                </a:lnTo>
                <a:lnTo>
                  <a:pt x="0" y="230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81616" y="1733550"/>
            <a:ext cx="14700274" cy="7524750"/>
          </a:xfrm>
          <a:prstGeom prst="rect">
            <a:avLst/>
          </a:prstGeom>
        </p:spPr>
        <p:txBody>
          <a:bodyPr anchor="t" rtlCol="false" tIns="0" lIns="0" bIns="0" rIns="0">
            <a:spAutoFit/>
          </a:bodyPr>
          <a:lstStyle/>
          <a:p>
            <a:pPr algn="l">
              <a:lnSpc>
                <a:spcPts val="5877"/>
              </a:lnSpc>
            </a:pPr>
            <a:r>
              <a:rPr lang="en-US" sz="4898" spc="-146" b="true">
                <a:solidFill>
                  <a:srgbClr val="FFFFFF"/>
                </a:solidFill>
                <a:latin typeface="Times New Roman Bold"/>
                <a:ea typeface="Times New Roman Bold"/>
                <a:cs typeface="Times New Roman Bold"/>
                <a:sym typeface="Times New Roman Bold"/>
              </a:rPr>
              <a:t>  ✅ Brings Diversity &amp; Innovation</a:t>
            </a:r>
          </a:p>
          <a:p>
            <a:pPr algn="l">
              <a:lnSpc>
                <a:spcPts val="5877"/>
              </a:lnSpc>
            </a:pPr>
            <a:r>
              <a:rPr lang="en-US" sz="4898" spc="-146" b="true">
                <a:solidFill>
                  <a:srgbClr val="FFFFFF"/>
                </a:solidFill>
                <a:latin typeface="Times New Roman Bold"/>
                <a:ea typeface="Times New Roman Bold"/>
                <a:cs typeface="Times New Roman Bold"/>
                <a:sym typeface="Times New Roman Bold"/>
              </a:rPr>
              <a:t> </a:t>
            </a:r>
          </a:p>
          <a:p>
            <a:pPr algn="l">
              <a:lnSpc>
                <a:spcPts val="5877"/>
              </a:lnSpc>
            </a:pPr>
            <a:r>
              <a:rPr lang="en-US" sz="4898" spc="-146" b="true">
                <a:solidFill>
                  <a:srgbClr val="FFFFFF"/>
                </a:solidFill>
                <a:latin typeface="Times New Roman Bold"/>
                <a:ea typeface="Times New Roman Bold"/>
                <a:cs typeface="Times New Roman Bold"/>
                <a:sym typeface="Times New Roman Bold"/>
              </a:rPr>
              <a:t>  </a:t>
            </a:r>
            <a:r>
              <a:rPr lang="en-US" sz="4898" spc="-146" b="true">
                <a:solidFill>
                  <a:srgbClr val="FFFFFF"/>
                </a:solidFill>
                <a:latin typeface="Times New Roman Bold"/>
                <a:ea typeface="Times New Roman Bold"/>
                <a:cs typeface="Times New Roman Bold"/>
                <a:sym typeface="Times New Roman Bold"/>
              </a:rPr>
              <a:t>✅ Improves Problem-Solving &amp; Creativity</a:t>
            </a:r>
          </a:p>
          <a:p>
            <a:pPr algn="l">
              <a:lnSpc>
                <a:spcPts val="5877"/>
              </a:lnSpc>
            </a:pPr>
          </a:p>
          <a:p>
            <a:pPr algn="l">
              <a:lnSpc>
                <a:spcPts val="5877"/>
              </a:lnSpc>
            </a:pPr>
            <a:r>
              <a:rPr lang="en-US" sz="4898" spc="-146" b="true">
                <a:solidFill>
                  <a:srgbClr val="FFFFFF"/>
                </a:solidFill>
                <a:latin typeface="Times New Roman Bold"/>
                <a:ea typeface="Times New Roman Bold"/>
                <a:cs typeface="Times New Roman Bold"/>
                <a:sym typeface="Times New Roman Bold"/>
              </a:rPr>
              <a:t>  </a:t>
            </a:r>
            <a:r>
              <a:rPr lang="en-US" sz="4898" spc="-146" b="true">
                <a:solidFill>
                  <a:srgbClr val="FFFFFF"/>
                </a:solidFill>
                <a:latin typeface="Times New Roman Bold"/>
                <a:ea typeface="Times New Roman Bold"/>
                <a:cs typeface="Times New Roman Bold"/>
                <a:sym typeface="Times New Roman Bold"/>
              </a:rPr>
              <a:t>✅ Enhances Team Collaboration</a:t>
            </a:r>
          </a:p>
          <a:p>
            <a:pPr algn="l">
              <a:lnSpc>
                <a:spcPts val="5877"/>
              </a:lnSpc>
            </a:pPr>
          </a:p>
          <a:p>
            <a:pPr algn="l">
              <a:lnSpc>
                <a:spcPts val="5877"/>
              </a:lnSpc>
            </a:pPr>
            <a:r>
              <a:rPr lang="en-US" sz="4898" spc="-146" b="true">
                <a:solidFill>
                  <a:srgbClr val="FFFFFF"/>
                </a:solidFill>
                <a:latin typeface="Times New Roman Bold"/>
                <a:ea typeface="Times New Roman Bold"/>
                <a:cs typeface="Times New Roman Bold"/>
                <a:sym typeface="Times New Roman Bold"/>
              </a:rPr>
              <a:t>  </a:t>
            </a:r>
            <a:r>
              <a:rPr lang="en-US" sz="4898" spc="-146" b="true">
                <a:solidFill>
                  <a:srgbClr val="FFFFFF"/>
                </a:solidFill>
                <a:latin typeface="Times New Roman Bold"/>
                <a:ea typeface="Times New Roman Bold"/>
                <a:cs typeface="Times New Roman Bold"/>
                <a:sym typeface="Times New Roman Bold"/>
              </a:rPr>
              <a:t>✅ Increases Business Growth &amp; Success</a:t>
            </a:r>
          </a:p>
          <a:p>
            <a:pPr algn="l">
              <a:lnSpc>
                <a:spcPts val="5877"/>
              </a:lnSpc>
            </a:pPr>
          </a:p>
          <a:p>
            <a:pPr algn="l">
              <a:lnSpc>
                <a:spcPts val="5877"/>
              </a:lnSpc>
            </a:pPr>
            <a:r>
              <a:rPr lang="en-US" sz="4898" spc="-146" b="true">
                <a:solidFill>
                  <a:srgbClr val="FFFFFF"/>
                </a:solidFill>
                <a:latin typeface="Times New Roman Bold"/>
                <a:ea typeface="Times New Roman Bold"/>
                <a:cs typeface="Times New Roman Bold"/>
                <a:sym typeface="Times New Roman Bold"/>
              </a:rPr>
              <a:t>  </a:t>
            </a:r>
            <a:r>
              <a:rPr lang="en-US" sz="4898" spc="-146" b="true">
                <a:solidFill>
                  <a:srgbClr val="FFFFFF"/>
                </a:solidFill>
                <a:latin typeface="Times New Roman Bold"/>
                <a:ea typeface="Times New Roman Bold"/>
                <a:cs typeface="Times New Roman Bold"/>
                <a:sym typeface="Times New Roman Bold"/>
              </a:rPr>
              <a:t>✅ Encourages More Women to Join Tech</a:t>
            </a:r>
          </a:p>
          <a:p>
            <a:pPr algn="l" marL="0" indent="0" lvl="0">
              <a:lnSpc>
                <a:spcPts val="5877"/>
              </a:lnSpc>
              <a:spcBef>
                <a:spcPct val="0"/>
              </a:spcBef>
            </a:pPr>
          </a:p>
        </p:txBody>
      </p:sp>
      <p:grpSp>
        <p:nvGrpSpPr>
          <p:cNvPr name="Group 8" id="8"/>
          <p:cNvGrpSpPr>
            <a:grpSpLocks noChangeAspect="true"/>
          </p:cNvGrpSpPr>
          <p:nvPr/>
        </p:nvGrpSpPr>
        <p:grpSpPr>
          <a:xfrm rot="0">
            <a:off x="10243262" y="5143500"/>
            <a:ext cx="7880746" cy="5143500"/>
            <a:chOff x="0" y="0"/>
            <a:chExt cx="19050000" cy="12433300"/>
          </a:xfrm>
        </p:grpSpPr>
        <p:sp>
          <p:nvSpPr>
            <p:cNvPr name="Freeform 9" id="9"/>
            <p:cNvSpPr/>
            <p:nvPr/>
          </p:nvSpPr>
          <p:spPr>
            <a:xfrm flipH="false" flipV="false" rot="0">
              <a:off x="1452880" y="587121"/>
              <a:ext cx="16166846" cy="10116185"/>
            </a:xfrm>
            <a:custGeom>
              <a:avLst/>
              <a:gdLst/>
              <a:ahLst/>
              <a:cxnLst/>
              <a:rect r="r" b="b" t="t" l="l"/>
              <a:pathLst>
                <a:path h="10116185" w="16166846">
                  <a:moveTo>
                    <a:pt x="16166846" y="0"/>
                  </a:moveTo>
                  <a:lnTo>
                    <a:pt x="16166846" y="10116185"/>
                  </a:lnTo>
                  <a:lnTo>
                    <a:pt x="0" y="10116185"/>
                  </a:lnTo>
                  <a:lnTo>
                    <a:pt x="0" y="0"/>
                  </a:lnTo>
                  <a:lnTo>
                    <a:pt x="16166846" y="0"/>
                  </a:lnTo>
                  <a:close/>
                </a:path>
              </a:pathLst>
            </a:custGeom>
            <a:blipFill>
              <a:blip r:embed="rId4">
                <a:alphaModFix amt="77000"/>
              </a:blip>
              <a:stretch>
                <a:fillRect l="-3534" t="-3237" r="0" b="-7001"/>
              </a:stretch>
            </a:blipFill>
          </p:spPr>
        </p:sp>
        <p:sp>
          <p:nvSpPr>
            <p:cNvPr name="Freeform 10" id="10"/>
            <p:cNvSpPr/>
            <p:nvPr/>
          </p:nvSpPr>
          <p:spPr>
            <a:xfrm flipH="false" flipV="false" rot="0">
              <a:off x="0" y="0"/>
              <a:ext cx="19050000" cy="12433300"/>
            </a:xfrm>
            <a:custGeom>
              <a:avLst/>
              <a:gdLst/>
              <a:ahLst/>
              <a:cxnLst/>
              <a:rect r="r" b="b" t="t" l="l"/>
              <a:pathLst>
                <a:path h="12433300" w="19050000">
                  <a:moveTo>
                    <a:pt x="19050000" y="0"/>
                  </a:moveTo>
                  <a:lnTo>
                    <a:pt x="19050000" y="12433300"/>
                  </a:lnTo>
                  <a:lnTo>
                    <a:pt x="0" y="12433300"/>
                  </a:lnTo>
                  <a:lnTo>
                    <a:pt x="0" y="0"/>
                  </a:lnTo>
                  <a:lnTo>
                    <a:pt x="19050000" y="0"/>
                  </a:lnTo>
                  <a:close/>
                </a:path>
              </a:pathLst>
            </a:custGeom>
            <a:blipFill>
              <a:blip r:embed="rId5">
                <a:alphaModFix amt="77000"/>
              </a:blip>
              <a:stretch>
                <a:fillRect l="-301" t="0" r="-301" b="0"/>
              </a:stretch>
            </a:blipFill>
          </p:spPr>
        </p:sp>
      </p:grpSp>
      <p:sp>
        <p:nvSpPr>
          <p:cNvPr name="TextBox 11" id="11"/>
          <p:cNvSpPr txBox="true"/>
          <p:nvPr/>
        </p:nvSpPr>
        <p:spPr>
          <a:xfrm rot="0">
            <a:off x="-181616" y="-228600"/>
            <a:ext cx="16427428" cy="1126491"/>
          </a:xfrm>
          <a:prstGeom prst="rect">
            <a:avLst/>
          </a:prstGeom>
        </p:spPr>
        <p:txBody>
          <a:bodyPr anchor="t" rtlCol="false" tIns="0" lIns="0" bIns="0" rIns="0">
            <a:spAutoFit/>
          </a:bodyPr>
          <a:lstStyle/>
          <a:p>
            <a:pPr algn="ctr">
              <a:lnSpc>
                <a:spcPts val="8259"/>
              </a:lnSpc>
            </a:pPr>
            <a:r>
              <a:rPr lang="en-US" sz="5899" b="true">
                <a:solidFill>
                  <a:srgbClr val="FFFCF4"/>
                </a:solidFill>
                <a:latin typeface="Times New Roman Bold"/>
                <a:ea typeface="Times New Roman Bold"/>
                <a:cs typeface="Times New Roman Bold"/>
                <a:sym typeface="Times New Roman Bold"/>
              </a:rPr>
              <a:t>Benefits of Women in IT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E1B1B"/>
        </a:solidFill>
      </p:bgPr>
    </p:bg>
    <p:spTree>
      <p:nvGrpSpPr>
        <p:cNvPr id="1" name=""/>
        <p:cNvGrpSpPr/>
        <p:nvPr/>
      </p:nvGrpSpPr>
      <p:grpSpPr>
        <a:xfrm>
          <a:off x="0" y="0"/>
          <a:ext cx="0" cy="0"/>
          <a:chOff x="0" y="0"/>
          <a:chExt cx="0" cy="0"/>
        </a:xfrm>
      </p:grpSpPr>
      <p:sp>
        <p:nvSpPr>
          <p:cNvPr name="TextBox 2" id="2"/>
          <p:cNvSpPr txBox="true"/>
          <p:nvPr/>
        </p:nvSpPr>
        <p:spPr>
          <a:xfrm rot="0">
            <a:off x="2570278" y="-238125"/>
            <a:ext cx="12505080" cy="2208625"/>
          </a:xfrm>
          <a:prstGeom prst="rect">
            <a:avLst/>
          </a:prstGeom>
        </p:spPr>
        <p:txBody>
          <a:bodyPr anchor="t" rtlCol="false" tIns="0" lIns="0" bIns="0" rIns="0">
            <a:spAutoFit/>
          </a:bodyPr>
          <a:lstStyle/>
          <a:p>
            <a:pPr algn="ctr">
              <a:lnSpc>
                <a:spcPts val="8402"/>
              </a:lnSpc>
            </a:pPr>
            <a:r>
              <a:rPr lang="en-US" sz="6001" b="true">
                <a:solidFill>
                  <a:srgbClr val="FFFFFF"/>
                </a:solidFill>
                <a:latin typeface="Times New Roman Bold"/>
                <a:ea typeface="Times New Roman Bold"/>
                <a:cs typeface="Times New Roman Bold"/>
                <a:sym typeface="Times New Roman Bold"/>
              </a:rPr>
              <a:t> Women Representation Across IT Sectors </a:t>
            </a:r>
          </a:p>
        </p:txBody>
      </p:sp>
      <p:sp>
        <p:nvSpPr>
          <p:cNvPr name="Freeform 3" id="3"/>
          <p:cNvSpPr/>
          <p:nvPr/>
        </p:nvSpPr>
        <p:spPr>
          <a:xfrm flipH="false" flipV="false" rot="0">
            <a:off x="848907" y="1970500"/>
            <a:ext cx="16590186" cy="8070504"/>
          </a:xfrm>
          <a:custGeom>
            <a:avLst/>
            <a:gdLst/>
            <a:ahLst/>
            <a:cxnLst/>
            <a:rect r="r" b="b" t="t" l="l"/>
            <a:pathLst>
              <a:path h="8070504" w="16590186">
                <a:moveTo>
                  <a:pt x="0" y="0"/>
                </a:moveTo>
                <a:lnTo>
                  <a:pt x="16590186" y="0"/>
                </a:lnTo>
                <a:lnTo>
                  <a:pt x="16590186" y="8070504"/>
                </a:lnTo>
                <a:lnTo>
                  <a:pt x="0" y="8070504"/>
                </a:lnTo>
                <a:lnTo>
                  <a:pt x="0" y="0"/>
                </a:lnTo>
                <a:close/>
              </a:path>
            </a:pathLst>
          </a:custGeom>
          <a:blipFill>
            <a:blip r:embed="rId2"/>
            <a:stretch>
              <a:fillRect l="-474" t="-251" r="-5544"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174019" y="2025015"/>
            <a:ext cx="13716282" cy="7159922"/>
          </a:xfrm>
          <a:prstGeom prst="rect">
            <a:avLst/>
          </a:prstGeom>
        </p:spPr>
        <p:txBody>
          <a:bodyPr anchor="t" rtlCol="false" tIns="0" lIns="0" bIns="0" rIns="0">
            <a:spAutoFit/>
          </a:bodyPr>
          <a:lstStyle/>
          <a:p>
            <a:pPr algn="l">
              <a:lnSpc>
                <a:spcPts val="7011"/>
              </a:lnSpc>
            </a:pPr>
            <a:r>
              <a:rPr lang="en-US" sz="5008">
                <a:solidFill>
                  <a:srgbClr val="FFFCF4"/>
                </a:solidFill>
                <a:latin typeface="Times New Roman"/>
                <a:ea typeface="Times New Roman"/>
                <a:cs typeface="Times New Roman"/>
                <a:sym typeface="Times New Roman"/>
              </a:rPr>
              <a:t>🚧 Gender Bias</a:t>
            </a:r>
          </a:p>
          <a:p>
            <a:pPr algn="l">
              <a:lnSpc>
                <a:spcPts val="7011"/>
              </a:lnSpc>
            </a:pPr>
            <a:r>
              <a:rPr lang="en-US" sz="5008">
                <a:solidFill>
                  <a:srgbClr val="FFFCF4"/>
                </a:solidFill>
                <a:latin typeface="Times New Roman"/>
                <a:ea typeface="Times New Roman"/>
                <a:cs typeface="Times New Roman"/>
                <a:sym typeface="Times New Roman"/>
              </a:rPr>
              <a:t>💰 Pay Gap</a:t>
            </a:r>
          </a:p>
          <a:p>
            <a:pPr algn="l">
              <a:lnSpc>
                <a:spcPts val="7011"/>
              </a:lnSpc>
            </a:pPr>
            <a:r>
              <a:rPr lang="en-US" sz="5008">
                <a:solidFill>
                  <a:srgbClr val="FFFCF4"/>
                </a:solidFill>
                <a:latin typeface="Times New Roman"/>
                <a:ea typeface="Times New Roman"/>
                <a:cs typeface="Times New Roman"/>
                <a:sym typeface="Times New Roman"/>
              </a:rPr>
              <a:t>📈 Limited Growth Opportunities</a:t>
            </a:r>
          </a:p>
          <a:p>
            <a:pPr algn="l">
              <a:lnSpc>
                <a:spcPts val="7011"/>
              </a:lnSpc>
            </a:pPr>
            <a:r>
              <a:rPr lang="en-US" sz="5008">
                <a:solidFill>
                  <a:srgbClr val="FFFCF4"/>
                </a:solidFill>
                <a:latin typeface="Times New Roman"/>
                <a:ea typeface="Times New Roman"/>
                <a:cs typeface="Times New Roman"/>
                <a:sym typeface="Times New Roman"/>
              </a:rPr>
              <a:t>⚖️ Work-Life Balance Challenges</a:t>
            </a:r>
          </a:p>
          <a:p>
            <a:pPr algn="l">
              <a:lnSpc>
                <a:spcPts val="7011"/>
              </a:lnSpc>
            </a:pPr>
            <a:r>
              <a:rPr lang="en-US" sz="5008">
                <a:solidFill>
                  <a:srgbClr val="FFFCF4"/>
                </a:solidFill>
                <a:latin typeface="Times New Roman"/>
                <a:ea typeface="Times New Roman"/>
                <a:cs typeface="Times New Roman"/>
                <a:sym typeface="Times New Roman"/>
              </a:rPr>
              <a:t>🤝 Lack of Mentorship &amp; Role Models</a:t>
            </a:r>
          </a:p>
          <a:p>
            <a:pPr algn="l">
              <a:lnSpc>
                <a:spcPts val="7011"/>
              </a:lnSpc>
            </a:pPr>
            <a:r>
              <a:rPr lang="en-US" sz="5008">
                <a:solidFill>
                  <a:srgbClr val="FFFCF4"/>
                </a:solidFill>
                <a:latin typeface="Times New Roman"/>
                <a:ea typeface="Times New Roman"/>
                <a:cs typeface="Times New Roman"/>
                <a:sym typeface="Times New Roman"/>
              </a:rPr>
              <a:t>🚫 Unfriendly Work Culture</a:t>
            </a:r>
          </a:p>
          <a:p>
            <a:pPr algn="l">
              <a:lnSpc>
                <a:spcPts val="7011"/>
              </a:lnSpc>
            </a:pPr>
            <a:r>
              <a:rPr lang="en-US" sz="5008">
                <a:solidFill>
                  <a:srgbClr val="FFFCF4"/>
                </a:solidFill>
                <a:latin typeface="Times New Roman"/>
                <a:ea typeface="Times New Roman"/>
                <a:cs typeface="Times New Roman"/>
                <a:sym typeface="Times New Roman"/>
              </a:rPr>
              <a:t>🔗 Weak Networking Opportunities</a:t>
            </a:r>
          </a:p>
          <a:p>
            <a:pPr algn="l">
              <a:lnSpc>
                <a:spcPts val="7011"/>
              </a:lnSpc>
            </a:pPr>
            <a:r>
              <a:rPr lang="en-US" sz="5008">
                <a:solidFill>
                  <a:srgbClr val="FFFCF4"/>
                </a:solidFill>
                <a:latin typeface="Times New Roman"/>
                <a:ea typeface="Times New Roman"/>
                <a:cs typeface="Times New Roman"/>
                <a:sym typeface="Times New Roman"/>
              </a:rPr>
              <a:t>😟 Imposter Syndrome</a:t>
            </a:r>
          </a:p>
        </p:txBody>
      </p:sp>
      <p:sp>
        <p:nvSpPr>
          <p:cNvPr name="TextBox 4" id="4"/>
          <p:cNvSpPr txBox="true"/>
          <p:nvPr/>
        </p:nvSpPr>
        <p:spPr>
          <a:xfrm rot="0">
            <a:off x="1590083" y="-63687"/>
            <a:ext cx="14387512" cy="1487795"/>
          </a:xfrm>
          <a:prstGeom prst="rect">
            <a:avLst/>
          </a:prstGeom>
        </p:spPr>
        <p:txBody>
          <a:bodyPr anchor="t" rtlCol="false" tIns="0" lIns="0" bIns="0" rIns="0">
            <a:spAutoFit/>
          </a:bodyPr>
          <a:lstStyle/>
          <a:p>
            <a:pPr algn="ctr">
              <a:lnSpc>
                <a:spcPts val="10920"/>
              </a:lnSpc>
            </a:pPr>
            <a:r>
              <a:rPr lang="en-US" sz="7800" b="true">
                <a:solidFill>
                  <a:srgbClr val="FFFCF4"/>
                </a:solidFill>
                <a:latin typeface="Times New Roman Bold"/>
                <a:ea typeface="Times New Roman Bold"/>
                <a:cs typeface="Times New Roman Bold"/>
                <a:sym typeface="Times New Roman Bold"/>
              </a:rPr>
              <a:t>Challenges Faced by Women in IT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DAGgYx_QTlo</dc:identifier>
  <dcterms:modified xsi:type="dcterms:W3CDTF">2011-08-01T06:04:30Z</dcterms:modified>
  <cp:revision>1</cp:revision>
  <dc:title>Black and Beige Minimal Professional Portfolio Presentation</dc:title>
</cp:coreProperties>
</file>